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7"/>
  </p:notesMasterIdLst>
  <p:sldIdLst>
    <p:sldId id="274" r:id="rId3"/>
    <p:sldId id="256" r:id="rId4"/>
    <p:sldId id="275" r:id="rId5"/>
    <p:sldId id="266" r:id="rId6"/>
    <p:sldId id="289" r:id="rId7"/>
    <p:sldId id="287" r:id="rId8"/>
    <p:sldId id="290" r:id="rId9"/>
    <p:sldId id="291" r:id="rId10"/>
    <p:sldId id="292" r:id="rId11"/>
    <p:sldId id="283" r:id="rId12"/>
    <p:sldId id="280" r:id="rId13"/>
    <p:sldId id="270" r:id="rId14"/>
    <p:sldId id="281" r:id="rId15"/>
    <p:sldId id="284" r:id="rId16"/>
    <p:sldId id="293" r:id="rId17"/>
    <p:sldId id="294" r:id="rId18"/>
    <p:sldId id="258" r:id="rId19"/>
    <p:sldId id="300" r:id="rId20"/>
    <p:sldId id="299" r:id="rId21"/>
    <p:sldId id="298" r:id="rId22"/>
    <p:sldId id="297" r:id="rId23"/>
    <p:sldId id="301" r:id="rId24"/>
    <p:sldId id="296" r:id="rId25"/>
    <p:sldId id="295" r:id="rId26"/>
    <p:sldId id="302" r:id="rId27"/>
    <p:sldId id="306" r:id="rId28"/>
    <p:sldId id="305" r:id="rId29"/>
    <p:sldId id="304" r:id="rId30"/>
    <p:sldId id="285" r:id="rId31"/>
    <p:sldId id="307" r:id="rId32"/>
    <p:sldId id="314" r:id="rId33"/>
    <p:sldId id="313" r:id="rId34"/>
    <p:sldId id="312" r:id="rId35"/>
    <p:sldId id="279"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88886"/>
    <a:srgbClr val="2A2827"/>
    <a:srgbClr val="F4B183"/>
    <a:srgbClr val="E7C5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3" autoAdjust="0"/>
    <p:restoredTop sz="94660"/>
  </p:normalViewPr>
  <p:slideViewPr>
    <p:cSldViewPr snapToGrid="0">
      <p:cViewPr varScale="1">
        <p:scale>
          <a:sx n="26" d="100"/>
          <a:sy n="26" d="100"/>
        </p:scale>
        <p:origin x="802" y="24"/>
      </p:cViewPr>
      <p:guideLst/>
    </p:cSldViewPr>
  </p:slideViewPr>
  <p:notesTextViewPr>
    <p:cViewPr>
      <p:scale>
        <a:sx n="1" d="1"/>
        <a:sy n="1" d="1"/>
      </p:scale>
      <p:origin x="0" y="0"/>
    </p:cViewPr>
  </p:notesTextViewPr>
  <p:sorterViewPr>
    <p:cViewPr>
      <p:scale>
        <a:sx n="66" d="100"/>
        <a:sy n="66" d="100"/>
      </p:scale>
      <p:origin x="0" y="-256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50B36-9D4A-468C-8410-95B1900814AF}" type="datetimeFigureOut">
              <a:rPr lang="zh-CN" altLang="en-US" smtClean="0"/>
              <a:t>2023/12/9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98910-327C-4EAC-AB95-1250C2EE6400}" type="slidenum">
              <a:rPr lang="zh-CN" altLang="en-US" smtClean="0"/>
              <a:t>‹#›</a:t>
            </a:fld>
            <a:endParaRPr lang="zh-CN" altLang="en-US"/>
          </a:p>
        </p:txBody>
      </p:sp>
    </p:spTree>
    <p:extLst>
      <p:ext uri="{BB962C8B-B14F-4D97-AF65-F5344CB8AC3E}">
        <p14:creationId xmlns:p14="http://schemas.microsoft.com/office/powerpoint/2010/main" val="317249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a:t>
            </a:fld>
            <a:endParaRPr lang="zh-CN" altLang="en-US"/>
          </a:p>
        </p:txBody>
      </p:sp>
    </p:spTree>
    <p:extLst>
      <p:ext uri="{BB962C8B-B14F-4D97-AF65-F5344CB8AC3E}">
        <p14:creationId xmlns:p14="http://schemas.microsoft.com/office/powerpoint/2010/main" val="1592458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11</a:t>
            </a:fld>
            <a:endParaRPr lang="zh-CN" altLang="en-US"/>
          </a:p>
        </p:txBody>
      </p:sp>
    </p:spTree>
    <p:extLst>
      <p:ext uri="{BB962C8B-B14F-4D97-AF65-F5344CB8AC3E}">
        <p14:creationId xmlns:p14="http://schemas.microsoft.com/office/powerpoint/2010/main" val="1552058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12</a:t>
            </a:fld>
            <a:endParaRPr lang="zh-CN" altLang="en-US"/>
          </a:p>
        </p:txBody>
      </p:sp>
    </p:spTree>
    <p:extLst>
      <p:ext uri="{BB962C8B-B14F-4D97-AF65-F5344CB8AC3E}">
        <p14:creationId xmlns:p14="http://schemas.microsoft.com/office/powerpoint/2010/main" val="227314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13</a:t>
            </a:fld>
            <a:endParaRPr lang="zh-CN" altLang="en-US"/>
          </a:p>
        </p:txBody>
      </p:sp>
    </p:spTree>
    <p:extLst>
      <p:ext uri="{BB962C8B-B14F-4D97-AF65-F5344CB8AC3E}">
        <p14:creationId xmlns:p14="http://schemas.microsoft.com/office/powerpoint/2010/main" val="381806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14</a:t>
            </a:fld>
            <a:endParaRPr lang="zh-CN" altLang="en-US"/>
          </a:p>
        </p:txBody>
      </p:sp>
    </p:spTree>
    <p:extLst>
      <p:ext uri="{BB962C8B-B14F-4D97-AF65-F5344CB8AC3E}">
        <p14:creationId xmlns:p14="http://schemas.microsoft.com/office/powerpoint/2010/main" val="121712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485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50427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17</a:t>
            </a:fld>
            <a:endParaRPr lang="zh-CN" altLang="en-US"/>
          </a:p>
        </p:txBody>
      </p:sp>
    </p:spTree>
    <p:extLst>
      <p:ext uri="{BB962C8B-B14F-4D97-AF65-F5344CB8AC3E}">
        <p14:creationId xmlns:p14="http://schemas.microsoft.com/office/powerpoint/2010/main" val="458339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5761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477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608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2</a:t>
            </a:fld>
            <a:endParaRPr lang="zh-CN" altLang="en-US"/>
          </a:p>
        </p:txBody>
      </p:sp>
    </p:spTree>
    <p:extLst>
      <p:ext uri="{BB962C8B-B14F-4D97-AF65-F5344CB8AC3E}">
        <p14:creationId xmlns:p14="http://schemas.microsoft.com/office/powerpoint/2010/main" val="2568585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9359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8978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2549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70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8942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9382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174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455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29</a:t>
            </a:fld>
            <a:endParaRPr lang="zh-CN" altLang="en-US"/>
          </a:p>
        </p:txBody>
      </p:sp>
    </p:spTree>
    <p:extLst>
      <p:ext uri="{BB962C8B-B14F-4D97-AF65-F5344CB8AC3E}">
        <p14:creationId xmlns:p14="http://schemas.microsoft.com/office/powerpoint/2010/main" val="1556272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9419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3</a:t>
            </a:fld>
            <a:endParaRPr lang="zh-CN" altLang="en-US"/>
          </a:p>
        </p:txBody>
      </p:sp>
    </p:spTree>
    <p:extLst>
      <p:ext uri="{BB962C8B-B14F-4D97-AF65-F5344CB8AC3E}">
        <p14:creationId xmlns:p14="http://schemas.microsoft.com/office/powerpoint/2010/main" val="4161635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9588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7503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5321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34</a:t>
            </a:fld>
            <a:endParaRPr lang="zh-CN" altLang="en-US"/>
          </a:p>
        </p:txBody>
      </p:sp>
    </p:spTree>
    <p:extLst>
      <p:ext uri="{BB962C8B-B14F-4D97-AF65-F5344CB8AC3E}">
        <p14:creationId xmlns:p14="http://schemas.microsoft.com/office/powerpoint/2010/main" val="195111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4</a:t>
            </a:fld>
            <a:endParaRPr lang="zh-CN" altLang="en-US"/>
          </a:p>
        </p:txBody>
      </p:sp>
    </p:spTree>
    <p:extLst>
      <p:ext uri="{BB962C8B-B14F-4D97-AF65-F5344CB8AC3E}">
        <p14:creationId xmlns:p14="http://schemas.microsoft.com/office/powerpoint/2010/main" val="4101219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360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245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112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98910-327C-4EAC-AB95-1250C2EE640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7161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F98910-327C-4EAC-AB95-1250C2EE6400}" type="slidenum">
              <a:rPr lang="zh-CN" altLang="en-US" smtClean="0"/>
              <a:t>10</a:t>
            </a:fld>
            <a:endParaRPr lang="zh-CN" altLang="en-US"/>
          </a:p>
        </p:txBody>
      </p:sp>
    </p:spTree>
    <p:extLst>
      <p:ext uri="{BB962C8B-B14F-4D97-AF65-F5344CB8AC3E}">
        <p14:creationId xmlns:p14="http://schemas.microsoft.com/office/powerpoint/2010/main" val="125443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F9E42-F9D7-4C60-A57F-7B43DAB945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8337574-F13C-45F3-9852-D6D7BA0D2C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D7B5407-D8F4-4821-A185-0AA59BE6829F}"/>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B2610358-DB10-434D-97A5-F61C95D7AB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914CE9-C3EE-4D56-84C2-6EF49A54CE5A}"/>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406837392"/>
      </p:ext>
    </p:extLst>
  </p:cSld>
  <p:clrMapOvr>
    <a:masterClrMapping/>
  </p:clrMapOvr>
  <p:transition spd="slow" advClick="0" advTm="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B7697-9D7C-4867-B5AD-95908B34FC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75CF749-8C47-420E-8A3E-439711EB5EED}"/>
              </a:ext>
            </a:extLst>
          </p:cNvPr>
          <p:cNvSpPr>
            <a:spLocks noGrp="1"/>
          </p:cNvSpPr>
          <p:nvPr>
            <p:ph type="pic" idx="1"/>
          </p:nvPr>
        </p:nvSpPr>
        <p:spPr>
          <a:xfrm>
            <a:off x="5383193" y="99536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3B6E65-478B-41DE-9F9C-E9ED1CE03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7693AB-EA7A-42E1-9126-8D11E3E9F61B}"/>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08B81EF9-9079-4FDD-B003-27E25B33CF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F4EB10-9F92-4D36-A8CE-12536AFB886D}"/>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975387546"/>
      </p:ext>
    </p:extLst>
  </p:cSld>
  <p:clrMapOvr>
    <a:masterClrMapping/>
  </p:clrMapOvr>
  <p:transition spd="slow" advClick="0" advTm="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DF850-13DD-4C22-9F7E-68D77C734B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4D8F41C-E583-49A7-96F9-090045C362A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C8DFDA6-74FA-48D9-9B07-F62B92556AE9}"/>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E693C984-3066-4EA1-B0C7-BEE57301B4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336CFB-6DE0-451E-9CB1-512A7AE4CA0E}"/>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472596544"/>
      </p:ext>
    </p:extLst>
  </p:cSld>
  <p:clrMapOvr>
    <a:masterClrMapping/>
  </p:clrMapOvr>
  <p:transition spd="slow" advClick="0" advTm="0">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095FE0-9EB5-404E-8EDC-678051CC828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9D693F2-F5F0-41A3-91DE-699E223809F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AAEF03-EEDA-4B0A-ACFD-716EA2C20632}"/>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2EDB8F8D-DFAC-4182-8167-590F37F467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759DB9-FCF5-4E7D-AD2D-81B8FAB7677E}"/>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397776206"/>
      </p:ext>
    </p:extLst>
  </p:cSld>
  <p:clrMapOvr>
    <a:masterClrMapping/>
  </p:clrMapOvr>
  <p:transition spd="slow" advClick="0" advTm="0">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034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565"/>
            <a:fld id="{AF14F7F8-2267-4618-B165-8443CE03F0FA}" type="datetimeFigureOut">
              <a:rPr lang="en-US" smtClean="0">
                <a:solidFill>
                  <a:prstClr val="black">
                    <a:tint val="75000"/>
                  </a:prstClr>
                </a:solidFill>
              </a:rPr>
              <a:t>12/9/2023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856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8565"/>
            <a:fld id="{507F2B22-AC27-44D3-BDC9-78D123C7E2EC}"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662677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104" name="组合 103"/>
          <p:cNvGrpSpPr/>
          <p:nvPr userDrawn="1"/>
        </p:nvGrpSpPr>
        <p:grpSpPr>
          <a:xfrm>
            <a:off x="-1381868" y="-2406"/>
            <a:ext cx="14955736" cy="6862813"/>
            <a:chOff x="-1319947" y="0"/>
            <a:chExt cx="14955736" cy="6862813"/>
          </a:xfrm>
        </p:grpSpPr>
        <p:pic>
          <p:nvPicPr>
            <p:cNvPr id="105" name="图片 104"/>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4115" t="20375" r="25555" b="20378"/>
            <a:stretch>
              <a:fillRect/>
            </a:stretch>
          </p:blipFill>
          <p:spPr>
            <a:xfrm>
              <a:off x="9183001" y="0"/>
              <a:ext cx="4452788" cy="6862813"/>
            </a:xfrm>
            <a:prstGeom prst="rect">
              <a:avLst/>
            </a:prstGeom>
          </p:spPr>
        </p:pic>
        <p:pic>
          <p:nvPicPr>
            <p:cNvPr id="106" name="图片 105"/>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4115" t="20375" r="25555" b="20378"/>
            <a:stretch>
              <a:fillRect/>
            </a:stretch>
          </p:blipFill>
          <p:spPr>
            <a:xfrm rot="10800000">
              <a:off x="-1319947" y="0"/>
              <a:ext cx="4452788" cy="6862813"/>
            </a:xfrm>
            <a:prstGeom prst="rect">
              <a:avLst/>
            </a:prstGeom>
          </p:spPr>
        </p:pic>
      </p:grpSp>
    </p:spTree>
    <p:extLst>
      <p:ext uri="{BB962C8B-B14F-4D97-AF65-F5344CB8AC3E}">
        <p14:creationId xmlns:p14="http://schemas.microsoft.com/office/powerpoint/2010/main" val="2875121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15838" r="78197" b="16675"/>
          <a:stretch>
            <a:fillRect/>
          </a:stretch>
        </p:blipFill>
        <p:spPr>
          <a:xfrm>
            <a:off x="8015258" y="-12700"/>
            <a:ext cx="4189442" cy="6858000"/>
          </a:xfrm>
          <a:prstGeom prst="rect">
            <a:avLst/>
          </a:prstGeom>
        </p:spPr>
      </p:pic>
    </p:spTree>
    <p:extLst>
      <p:ext uri="{BB962C8B-B14F-4D97-AF65-F5344CB8AC3E}">
        <p14:creationId xmlns:p14="http://schemas.microsoft.com/office/powerpoint/2010/main" val="3218791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4115" t="20375" r="25555" b="20378"/>
          <a:stretch>
            <a:fillRect/>
          </a:stretch>
        </p:blipFill>
        <p:spPr>
          <a:xfrm rot="10800000" flipH="1">
            <a:off x="7739212" y="0"/>
            <a:ext cx="4452788" cy="6862813"/>
          </a:xfrm>
          <a:prstGeom prst="rect">
            <a:avLst/>
          </a:prstGeom>
        </p:spPr>
      </p:pic>
    </p:spTree>
    <p:extLst>
      <p:ext uri="{BB962C8B-B14F-4D97-AF65-F5344CB8AC3E}">
        <p14:creationId xmlns:p14="http://schemas.microsoft.com/office/powerpoint/2010/main" val="1571508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3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20F07511-2E1D-43F2-BC19-4DF16E8786A2}"/>
              </a:ext>
            </a:extLst>
          </p:cNvPr>
          <p:cNvCxnSpPr>
            <a:cxnSpLocks/>
            <a:stCxn id="7" idx="3"/>
          </p:cNvCxnSpPr>
          <p:nvPr userDrawn="1"/>
        </p:nvCxnSpPr>
        <p:spPr>
          <a:xfrm flipV="1">
            <a:off x="3217762" y="898746"/>
            <a:ext cx="8974238" cy="2805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7" name="流程图: 终止 6">
            <a:extLst>
              <a:ext uri="{FF2B5EF4-FFF2-40B4-BE49-F238E27FC236}">
                <a16:creationId xmlns:a16="http://schemas.microsoft.com/office/drawing/2014/main" id="{BBCA5666-75F0-4CC7-A5A9-04DFC48F46B6}"/>
              </a:ext>
            </a:extLst>
          </p:cNvPr>
          <p:cNvSpPr/>
          <p:nvPr userDrawn="1"/>
        </p:nvSpPr>
        <p:spPr>
          <a:xfrm>
            <a:off x="414617" y="557278"/>
            <a:ext cx="2803145" cy="739035"/>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DBA1FCFE-790A-4F54-973F-815ECC9E7600}"/>
              </a:ext>
            </a:extLst>
          </p:cNvPr>
          <p:cNvCxnSpPr>
            <a:cxnSpLocks/>
          </p:cNvCxnSpPr>
          <p:nvPr userDrawn="1"/>
        </p:nvCxnSpPr>
        <p:spPr>
          <a:xfrm>
            <a:off x="0" y="898745"/>
            <a:ext cx="414618"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4661FF54-B5FB-44C9-8DC4-62F7145B22C4}"/>
              </a:ext>
            </a:extLst>
          </p:cNvPr>
          <p:cNvCxnSpPr>
            <a:cxnSpLocks/>
          </p:cNvCxnSpPr>
          <p:nvPr userDrawn="1"/>
        </p:nvCxnSpPr>
        <p:spPr>
          <a:xfrm rot="16200000">
            <a:off x="1364776" y="898745"/>
            <a:ext cx="414618"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4298305"/>
      </p:ext>
    </p:extLst>
  </p:cSld>
  <p:clrMapOvr>
    <a:masterClrMapping/>
  </p:clrMapOvr>
  <p:transition spd="slow" advClick="0" advTm="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F203FF-6B8D-4D88-A5FE-2C4C8A14A0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AE0CDA-0B8B-4D29-A282-6E39664AD19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CD78AA-1C3D-40A0-A9F8-25FAB6C675C6}"/>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52296139-374D-4D22-AF1C-3B136D1D54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CDD1D6-7DF0-497A-963E-9F4D7EB79BCF}"/>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073916975"/>
      </p:ext>
    </p:extLst>
  </p:cSld>
  <p:clrMapOvr>
    <a:masterClrMapping/>
  </p:clrMapOvr>
  <p:transition spd="slow" advClick="0" advTm="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14FA1-A850-4200-BFB8-E57801EA22B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741A292-A949-42F0-9BAF-F8BF941FA7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018F77C-FFAC-4BF1-84FB-F6BA8B493A5E}"/>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C8FEECD9-8BCD-4E86-9D45-05D685F2E7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B49A7C-2F33-4AC8-86D6-17EE028C68C2}"/>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311164470"/>
      </p:ext>
    </p:extLst>
  </p:cSld>
  <p:clrMapOvr>
    <a:masterClrMapping/>
  </p:clrMapOvr>
  <p:transition spd="slow" advClick="0" advTm="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0C2C5-7446-4188-B8B2-24F08ED854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B9E4E7-F091-4B6E-9762-062EF23E549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6659D5B-F34C-4E6A-9069-5205D85DB4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0BAECE3-5B6E-43E8-91F4-E09059E15152}"/>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8999DD0F-FC30-4484-ACCC-F37FCBEB5F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74CD93-9F63-4BF7-ADC1-D8B6683CC458}"/>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2396281179"/>
      </p:ext>
    </p:extLst>
  </p:cSld>
  <p:clrMapOvr>
    <a:masterClrMapping/>
  </p:clrMapOvr>
  <p:transition spd="slow" advClick="0" advTm="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85375-792C-4634-A289-5FAEA842B32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8DF4EF-F992-4483-82FA-13709AA601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E510978-59F2-472A-8412-C9F983CDF67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B1A449E-BF48-471C-81BE-7C769B730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01AD99D-CE3E-4FF3-8DAA-06DE6D3548B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827E751-DCA1-4EA7-B1BE-BD971D131388}"/>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8" name="页脚占位符 7">
            <a:extLst>
              <a:ext uri="{FF2B5EF4-FFF2-40B4-BE49-F238E27FC236}">
                <a16:creationId xmlns:a16="http://schemas.microsoft.com/office/drawing/2014/main" id="{0EBA1F3B-6DBD-4800-8125-931B796930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C9BC08-EB6C-4F6D-91D5-833369370D19}"/>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3533466820"/>
      </p:ext>
    </p:extLst>
  </p:cSld>
  <p:clrMapOvr>
    <a:masterClrMapping/>
  </p:clrMapOvr>
  <p:transition spd="slow" advClick="0" advTm="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BED87E-BC58-42BE-AD81-3BBA67D955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025C3A0-6B7F-4C15-995E-689FF92960F1}"/>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4" name="页脚占位符 3">
            <a:extLst>
              <a:ext uri="{FF2B5EF4-FFF2-40B4-BE49-F238E27FC236}">
                <a16:creationId xmlns:a16="http://schemas.microsoft.com/office/drawing/2014/main" id="{4A9E1EFD-3D3C-41A8-AA29-C0188C9C92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37AF1C2-A64D-497E-88FD-8291E47EE568}"/>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2180013034"/>
      </p:ext>
    </p:extLst>
  </p:cSld>
  <p:clrMapOvr>
    <a:masterClrMapping/>
  </p:clrMapOvr>
  <p:transition spd="slow" advClick="0" advTm="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C028E2-DBE9-4B66-A719-D75A9AF3AF34}"/>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3" name="页脚占位符 2">
            <a:extLst>
              <a:ext uri="{FF2B5EF4-FFF2-40B4-BE49-F238E27FC236}">
                <a16:creationId xmlns:a16="http://schemas.microsoft.com/office/drawing/2014/main" id="{4DA90BB4-00EC-4298-9AFC-78599431AF7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A2E427-D671-4019-B801-499C7F58A298}"/>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2368455753"/>
      </p:ext>
    </p:extLst>
  </p:cSld>
  <p:clrMapOvr>
    <a:masterClrMapping/>
  </p:clrMapOvr>
  <p:transition spd="slow" advClick="0" advTm="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5DDBB-2059-4844-B59C-8AC509D573F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8E58FE-2A80-43E9-916E-59900112DD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771CA6E-F12A-4682-95E6-A756C2003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C34F04C-0323-4477-B74C-5BD46340AF80}"/>
              </a:ext>
            </a:extLst>
          </p:cNvPr>
          <p:cNvSpPr>
            <a:spLocks noGrp="1"/>
          </p:cNvSpPr>
          <p:nvPr>
            <p:ph type="dt" sz="half" idx="10"/>
          </p:nvPr>
        </p:nvSpPr>
        <p:spPr/>
        <p:txBody>
          <a:bodyPr/>
          <a:lstStyle/>
          <a:p>
            <a:fld id="{2CA7ECF6-13F7-4665-8CC8-E6D7D0DC7252}" type="datetimeFigureOut">
              <a:rPr lang="zh-CN" altLang="en-US" smtClean="0"/>
              <a:t>2023/12/9</a:t>
            </a:fld>
            <a:endParaRPr lang="zh-CN" altLang="en-US"/>
          </a:p>
        </p:txBody>
      </p:sp>
      <p:sp>
        <p:nvSpPr>
          <p:cNvPr id="6" name="页脚占位符 5">
            <a:extLst>
              <a:ext uri="{FF2B5EF4-FFF2-40B4-BE49-F238E27FC236}">
                <a16:creationId xmlns:a16="http://schemas.microsoft.com/office/drawing/2014/main" id="{1D06BA59-DD98-45C2-A486-63D19EFFA5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CEECF6-F2EA-4546-9E4D-B49EDC93DF4F}"/>
              </a:ext>
            </a:extLst>
          </p:cNvPr>
          <p:cNvSpPr>
            <a:spLocks noGrp="1"/>
          </p:cNvSpPr>
          <p:nvPr>
            <p:ph type="sldNum" sz="quarter" idx="12"/>
          </p:nvPr>
        </p:nvSpPr>
        <p:spPr/>
        <p:txBody>
          <a:body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3050877786"/>
      </p:ext>
    </p:extLst>
  </p:cSld>
  <p:clrMapOvr>
    <a:masterClrMapping/>
  </p:clrMapOvr>
  <p:transition spd="slow" advClick="0" advTm="0">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404207-36D3-4051-AB07-176E3EBC7D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B39DFF-BE2D-45F8-91EA-22D9B3A509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5EFC4B-D78B-4EAA-886B-13E5F2AE58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7ECF6-13F7-4665-8CC8-E6D7D0DC7252}" type="datetimeFigureOut">
              <a:rPr lang="zh-CN" altLang="en-US" smtClean="0"/>
              <a:t>2023/12/9</a:t>
            </a:fld>
            <a:endParaRPr lang="zh-CN" altLang="en-US"/>
          </a:p>
        </p:txBody>
      </p:sp>
      <p:sp>
        <p:nvSpPr>
          <p:cNvPr id="5" name="页脚占位符 4">
            <a:extLst>
              <a:ext uri="{FF2B5EF4-FFF2-40B4-BE49-F238E27FC236}">
                <a16:creationId xmlns:a16="http://schemas.microsoft.com/office/drawing/2014/main" id="{3BE32043-75CC-4E33-BF77-E883A1E2B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5300B5E-A5DB-4554-AC2C-1943E9ECF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76810-A8C4-4E47-9E58-14159F80C21C}" type="slidenum">
              <a:rPr lang="zh-CN" altLang="en-US" smtClean="0"/>
              <a:t>‹#›</a:t>
            </a:fld>
            <a:endParaRPr lang="zh-CN" altLang="en-US"/>
          </a:p>
        </p:txBody>
      </p:sp>
    </p:spTree>
    <p:extLst>
      <p:ext uri="{BB962C8B-B14F-4D97-AF65-F5344CB8AC3E}">
        <p14:creationId xmlns:p14="http://schemas.microsoft.com/office/powerpoint/2010/main" val="16763719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advClick="0" advTm="0">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1218565"/>
            <a:fld id="{AF14F7F8-2267-4618-B165-8443CE03F0FA}" type="datetimeFigureOut">
              <a:rPr lang="en-US" smtClean="0">
                <a:solidFill>
                  <a:prstClr val="black">
                    <a:tint val="75000"/>
                  </a:prstClr>
                </a:solidFill>
              </a:rPr>
              <a:t>12/9/2023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1218565"/>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1218565"/>
            <a:fld id="{507F2B22-AC27-44D3-BDC9-78D123C7E2EC}" type="slidenum">
              <a:rPr lang="en-US" smtClean="0">
                <a:solidFill>
                  <a:prstClr val="black">
                    <a:tint val="75000"/>
                  </a:prstClr>
                </a:solidFill>
              </a:rPr>
              <a:t>‹#›</a:t>
            </a:fld>
            <a:endParaRPr lang="en-US">
              <a:solidFill>
                <a:prstClr val="black">
                  <a:tint val="75000"/>
                </a:prstClr>
              </a:solidFill>
            </a:endParaRPr>
          </a:p>
        </p:txBody>
      </p:sp>
    </p:spTree>
    <p:extLst>
      <p:ext uri="{BB962C8B-B14F-4D97-AF65-F5344CB8AC3E}">
        <p14:creationId xmlns:p14="http://schemas.microsoft.com/office/powerpoint/2010/main" val="365693863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
            <a:extLst>
              <a:ext uri="{FF2B5EF4-FFF2-40B4-BE49-F238E27FC236}">
                <a16:creationId xmlns:a16="http://schemas.microsoft.com/office/drawing/2014/main" id="{E103A22C-9FB4-4E6A-A98A-B94881471114}"/>
              </a:ext>
            </a:extLst>
          </p:cNvPr>
          <p:cNvSpPr txBox="1"/>
          <p:nvPr/>
        </p:nvSpPr>
        <p:spPr>
          <a:xfrm>
            <a:off x="2955089" y="2767280"/>
            <a:ext cx="6281822" cy="1323439"/>
          </a:xfrm>
          <a:prstGeom prst="rect">
            <a:avLst/>
          </a:prstGeom>
          <a:noFill/>
          <a:effectLst>
            <a:outerShdw sx="1000" sy="1000" algn="ctr" rotWithShape="0">
              <a:srgbClr val="000000"/>
            </a:outerShdw>
          </a:effectLst>
        </p:spPr>
        <p:txBody>
          <a:bodyPr wrap="square" rtlCol="0">
            <a:spAutoFit/>
          </a:bodyPr>
          <a:lstStyle/>
          <a:p>
            <a:pPr algn="ctr"/>
            <a:r>
              <a:rPr lang="zh-CN" altLang="en-US" sz="8000" dirty="0">
                <a:solidFill>
                  <a:srgbClr val="888886"/>
                </a:solidFill>
                <a:latin typeface="+mj-ea"/>
                <a:ea typeface="+mj-ea"/>
              </a:rPr>
              <a:t>遥感</a:t>
            </a:r>
            <a:r>
              <a:rPr lang="en-US" altLang="zh-CN" sz="8000" dirty="0">
                <a:solidFill>
                  <a:srgbClr val="888886"/>
                </a:solidFill>
                <a:latin typeface="+mj-ea"/>
                <a:ea typeface="+mj-ea"/>
              </a:rPr>
              <a:t>AI</a:t>
            </a:r>
            <a:endParaRPr lang="en-US" sz="8000" dirty="0">
              <a:solidFill>
                <a:srgbClr val="888886"/>
              </a:solidFill>
              <a:latin typeface="+mj-ea"/>
              <a:ea typeface="+mj-ea"/>
            </a:endParaRPr>
          </a:p>
        </p:txBody>
      </p:sp>
      <p:sp>
        <p:nvSpPr>
          <p:cNvPr id="3" name="流程图: 终止 2">
            <a:extLst>
              <a:ext uri="{FF2B5EF4-FFF2-40B4-BE49-F238E27FC236}">
                <a16:creationId xmlns:a16="http://schemas.microsoft.com/office/drawing/2014/main" id="{7D8E1723-EF6A-40CB-BEB2-8351BDBB6916}"/>
              </a:ext>
            </a:extLst>
          </p:cNvPr>
          <p:cNvSpPr/>
          <p:nvPr/>
        </p:nvSpPr>
        <p:spPr>
          <a:xfrm>
            <a:off x="1658810" y="1546945"/>
            <a:ext cx="8874380" cy="3764111"/>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8886"/>
              </a:solidFill>
            </a:endParaRPr>
          </a:p>
        </p:txBody>
      </p:sp>
      <p:cxnSp>
        <p:nvCxnSpPr>
          <p:cNvPr id="16" name="直接连接符 15">
            <a:extLst>
              <a:ext uri="{FF2B5EF4-FFF2-40B4-BE49-F238E27FC236}">
                <a16:creationId xmlns:a16="http://schemas.microsoft.com/office/drawing/2014/main" id="{DA4FDB82-4560-40CE-B71A-FAC2387242BB}"/>
              </a:ext>
            </a:extLst>
          </p:cNvPr>
          <p:cNvCxnSpPr>
            <a:cxnSpLocks/>
          </p:cNvCxnSpPr>
          <p:nvPr/>
        </p:nvCxnSpPr>
        <p:spPr>
          <a:xfrm flipV="1">
            <a:off x="303254" y="5311055"/>
            <a:ext cx="2860402" cy="1546944"/>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47CB3C01-F6B1-4F67-BBCF-97E0AEC02AA5}"/>
              </a:ext>
            </a:extLst>
          </p:cNvPr>
          <p:cNvCxnSpPr>
            <a:cxnSpLocks/>
          </p:cNvCxnSpPr>
          <p:nvPr/>
        </p:nvCxnSpPr>
        <p:spPr>
          <a:xfrm flipV="1">
            <a:off x="9102989" y="0"/>
            <a:ext cx="2860402" cy="1546944"/>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66030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out)">
                                      <p:cBhvr>
                                        <p:cTn id="10" dur="2000"/>
                                        <p:tgtEl>
                                          <p:spTgt spid="28"/>
                                        </p:tgtEl>
                                      </p:cBhvr>
                                    </p:animEffect>
                                  </p:childTnLst>
                                </p:cTn>
                              </p:par>
                            </p:childTnLst>
                          </p:cTn>
                        </p:par>
                        <p:par>
                          <p:cTn id="11" fill="hold">
                            <p:stCondLst>
                              <p:cond delay="2000"/>
                            </p:stCondLst>
                            <p:childTnLst>
                              <p:par>
                                <p:cTn id="12" presetID="22" presetClass="entr" presetSubtype="4"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41BA4BAF-8064-4674-8C5E-AFDACDF5CFCA}"/>
              </a:ext>
            </a:extLst>
          </p:cNvPr>
          <p:cNvCxnSpPr>
            <a:cxnSpLocks/>
          </p:cNvCxnSpPr>
          <p:nvPr/>
        </p:nvCxnSpPr>
        <p:spPr>
          <a:xfrm rot="18900000" flipH="1">
            <a:off x="3077933" y="3429000"/>
            <a:ext cx="4419025"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D5023D69-7B2E-46CB-A596-48DB890A0B04}"/>
              </a:ext>
            </a:extLst>
          </p:cNvPr>
          <p:cNvSpPr txBox="1"/>
          <p:nvPr/>
        </p:nvSpPr>
        <p:spPr>
          <a:xfrm>
            <a:off x="3805126" y="1105287"/>
            <a:ext cx="1923925" cy="2092881"/>
          </a:xfrm>
          <a:prstGeom prst="rect">
            <a:avLst/>
          </a:prstGeom>
          <a:noFill/>
        </p:spPr>
        <p:txBody>
          <a:bodyPr wrap="none" rtlCol="0">
            <a:spAutoFit/>
          </a:bodyPr>
          <a:lstStyle/>
          <a:p>
            <a:r>
              <a:rPr lang="en-US" altLang="zh-CN"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rPr>
              <a:t>02</a:t>
            </a:r>
            <a:endParaRPr lang="zh-CN" altLang="en-US"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endParaRPr>
          </a:p>
        </p:txBody>
      </p:sp>
      <p:sp>
        <p:nvSpPr>
          <p:cNvPr id="25" name="文本框 24">
            <a:extLst>
              <a:ext uri="{FF2B5EF4-FFF2-40B4-BE49-F238E27FC236}">
                <a16:creationId xmlns:a16="http://schemas.microsoft.com/office/drawing/2014/main" id="{7DA15435-24AF-4ACE-BEA0-654D8EF57A71}"/>
              </a:ext>
            </a:extLst>
          </p:cNvPr>
          <p:cNvSpPr txBox="1"/>
          <p:nvPr/>
        </p:nvSpPr>
        <p:spPr>
          <a:xfrm>
            <a:off x="5519057" y="3966257"/>
            <a:ext cx="4102659" cy="830997"/>
          </a:xfrm>
          <a:prstGeom prst="rect">
            <a:avLst/>
          </a:prstGeom>
          <a:noFill/>
        </p:spPr>
        <p:txBody>
          <a:bodyPr wrap="square" rtlCol="0">
            <a:spAutoFit/>
          </a:bodyPr>
          <a:lstStyle/>
          <a:p>
            <a:pPr algn="just"/>
            <a:r>
              <a:rPr lang="zh-CN" altLang="en-US" sz="1200" b="1" dirty="0">
                <a:solidFill>
                  <a:srgbClr val="888886"/>
                </a:solidFill>
                <a:latin typeface="+mn-ea"/>
              </a:rPr>
              <a:t>遥感技术可以提供大量关于地球和环境的数据，而</a:t>
            </a:r>
            <a:r>
              <a:rPr lang="en-US" altLang="zh-CN" sz="1200" b="1" dirty="0">
                <a:solidFill>
                  <a:srgbClr val="888886"/>
                </a:solidFill>
                <a:latin typeface="+mn-ea"/>
              </a:rPr>
              <a:t>AI</a:t>
            </a:r>
            <a:r>
              <a:rPr lang="zh-CN" altLang="en-US" sz="1200" b="1" dirty="0">
                <a:solidFill>
                  <a:srgbClr val="888886"/>
                </a:solidFill>
                <a:latin typeface="+mn-ea"/>
              </a:rPr>
              <a:t>技术可以处理这些数据并提取有价值的信息。遥感和</a:t>
            </a:r>
            <a:r>
              <a:rPr lang="en-US" altLang="zh-CN" sz="1200" b="1" dirty="0">
                <a:solidFill>
                  <a:srgbClr val="888886"/>
                </a:solidFill>
                <a:latin typeface="+mn-ea"/>
              </a:rPr>
              <a:t>AI</a:t>
            </a:r>
            <a:r>
              <a:rPr lang="zh-CN" altLang="en-US" sz="1200" b="1" dirty="0">
                <a:solidFill>
                  <a:srgbClr val="888886"/>
                </a:solidFill>
                <a:latin typeface="+mn-ea"/>
              </a:rPr>
              <a:t>的结合为人类提供了更好的数据支持、更高效的数据处理、更科学的决策依据和更广阔的发展空间。</a:t>
            </a:r>
          </a:p>
        </p:txBody>
      </p:sp>
      <p:grpSp>
        <p:nvGrpSpPr>
          <p:cNvPr id="2" name="组合 1">
            <a:extLst>
              <a:ext uri="{FF2B5EF4-FFF2-40B4-BE49-F238E27FC236}">
                <a16:creationId xmlns:a16="http://schemas.microsoft.com/office/drawing/2014/main" id="{052493E3-3A0F-48CB-AA25-975289AD32DB}"/>
              </a:ext>
            </a:extLst>
          </p:cNvPr>
          <p:cNvGrpSpPr/>
          <p:nvPr/>
        </p:nvGrpSpPr>
        <p:grpSpPr>
          <a:xfrm>
            <a:off x="4295522" y="3085851"/>
            <a:ext cx="1983846" cy="686298"/>
            <a:chOff x="5104077" y="3085851"/>
            <a:chExt cx="1983846" cy="686298"/>
          </a:xfrm>
        </p:grpSpPr>
        <p:sp>
          <p:nvSpPr>
            <p:cNvPr id="7" name="流程图: 终止 6">
              <a:extLst>
                <a:ext uri="{FF2B5EF4-FFF2-40B4-BE49-F238E27FC236}">
                  <a16:creationId xmlns:a16="http://schemas.microsoft.com/office/drawing/2014/main" id="{6044414A-AAC1-447B-9DAC-174B002F310D}"/>
                </a:ext>
              </a:extLst>
            </p:cNvPr>
            <p:cNvSpPr/>
            <p:nvPr/>
          </p:nvSpPr>
          <p:spPr>
            <a:xfrm>
              <a:off x="5104077" y="3085851"/>
              <a:ext cx="1983846" cy="686298"/>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8886"/>
                </a:solidFill>
              </a:endParaRPr>
            </a:p>
          </p:txBody>
        </p:sp>
        <p:sp>
          <p:nvSpPr>
            <p:cNvPr id="24" name="矩形 23">
              <a:extLst>
                <a:ext uri="{FF2B5EF4-FFF2-40B4-BE49-F238E27FC236}">
                  <a16:creationId xmlns:a16="http://schemas.microsoft.com/office/drawing/2014/main" id="{D8C85951-69E3-4268-BA3F-0B3E11AC0E51}"/>
                </a:ext>
              </a:extLst>
            </p:cNvPr>
            <p:cNvSpPr/>
            <p:nvPr/>
          </p:nvSpPr>
          <p:spPr>
            <a:xfrm>
              <a:off x="5221401" y="3198167"/>
              <a:ext cx="1749197" cy="461665"/>
            </a:xfrm>
            <a:prstGeom prst="rect">
              <a:avLst/>
            </a:prstGeom>
          </p:spPr>
          <p:txBody>
            <a:bodyPr wrap="none">
              <a:spAutoFit/>
            </a:bodyPr>
            <a:lstStyle/>
            <a:p>
              <a:pPr eaLnBrk="0" fontAlgn="auto" hangingPunct="0">
                <a:spcBef>
                  <a:spcPts val="0"/>
                </a:spcBef>
                <a:spcAft>
                  <a:spcPts val="0"/>
                </a:spcAft>
                <a:defRPr/>
              </a:pPr>
              <a:r>
                <a:rPr lang="zh-CN" altLang="en-US" sz="2400" b="1" dirty="0">
                  <a:solidFill>
                    <a:srgbClr val="888886"/>
                  </a:solidFill>
                  <a:latin typeface="微软雅黑" panose="020B0503020204020204" pitchFamily="34" charset="-122"/>
                  <a:ea typeface="微软雅黑" panose="020B0503020204020204" pitchFamily="34" charset="-122"/>
                </a:rPr>
                <a:t>遥感</a:t>
              </a:r>
              <a:r>
                <a:rPr lang="en-US" altLang="zh-CN" sz="2400" b="1" dirty="0">
                  <a:solidFill>
                    <a:srgbClr val="888886"/>
                  </a:solidFill>
                  <a:latin typeface="微软雅黑" panose="020B0503020204020204" pitchFamily="34" charset="-122"/>
                  <a:ea typeface="微软雅黑" panose="020B0503020204020204" pitchFamily="34" charset="-122"/>
                </a:rPr>
                <a:t>AI</a:t>
              </a:r>
              <a:r>
                <a:rPr lang="zh-CN" altLang="en-US" sz="2400" b="1" dirty="0">
                  <a:solidFill>
                    <a:srgbClr val="888886"/>
                  </a:solidFill>
                  <a:latin typeface="微软雅黑" panose="020B0503020204020204" pitchFamily="34" charset="-122"/>
                  <a:ea typeface="微软雅黑" panose="020B0503020204020204" pitchFamily="34" charset="-122"/>
                </a:rPr>
                <a:t>发展</a:t>
              </a:r>
              <a:endParaRPr lang="en-US" altLang="zh-CN" sz="2400" b="1" dirty="0">
                <a:solidFill>
                  <a:srgbClr val="88888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3405979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4AC3A1-3819-44CF-B522-9E2D92DC1396}"/>
              </a:ext>
            </a:extLst>
          </p:cNvPr>
          <p:cNvSpPr txBox="1"/>
          <p:nvPr/>
        </p:nvSpPr>
        <p:spPr>
          <a:xfrm>
            <a:off x="702010" y="514023"/>
            <a:ext cx="840463" cy="769441"/>
          </a:xfrm>
          <a:prstGeom prst="rect">
            <a:avLst/>
          </a:prstGeom>
          <a:noFill/>
        </p:spPr>
        <p:txBody>
          <a:bodyPr wrap="square" rtlCol="0">
            <a:spAutoFit/>
          </a:bodyPr>
          <a:lstStyle/>
          <a:p>
            <a:r>
              <a:rPr lang="en-US" altLang="zh-CN" sz="4400" b="1" dirty="0">
                <a:solidFill>
                  <a:srgbClr val="888886"/>
                </a:solidFill>
                <a:latin typeface="Script MT Bold" panose="03040602040607080904" pitchFamily="66" charset="0"/>
                <a:ea typeface="Yu Gothic UI Light" panose="020B0300000000000000" pitchFamily="34" charset="-128"/>
              </a:rPr>
              <a:t>02</a:t>
            </a:r>
            <a:endParaRPr lang="zh-CN" altLang="en-US" sz="4400" b="1" dirty="0">
              <a:solidFill>
                <a:srgbClr val="888886"/>
              </a:solidFill>
              <a:latin typeface="Script MT Bold" panose="03040602040607080904" pitchFamily="66" charset="0"/>
              <a:ea typeface="Yu Gothic UI Light" panose="020B0300000000000000" pitchFamily="34" charset="-128"/>
            </a:endParaRPr>
          </a:p>
        </p:txBody>
      </p:sp>
      <p:sp>
        <p:nvSpPr>
          <p:cNvPr id="8" name="椭圆 7">
            <a:extLst>
              <a:ext uri="{FF2B5EF4-FFF2-40B4-BE49-F238E27FC236}">
                <a16:creationId xmlns:a16="http://schemas.microsoft.com/office/drawing/2014/main" id="{DA3888BB-04E3-0F84-7D18-43233F1BC27A}"/>
              </a:ext>
            </a:extLst>
          </p:cNvPr>
          <p:cNvSpPr/>
          <p:nvPr/>
        </p:nvSpPr>
        <p:spPr>
          <a:xfrm>
            <a:off x="2142833" y="3241964"/>
            <a:ext cx="387927" cy="36021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54AA70FE-FDBC-6C44-1CCD-59D5163AA19A}"/>
              </a:ext>
            </a:extLst>
          </p:cNvPr>
          <p:cNvCxnSpPr>
            <a:cxnSpLocks/>
          </p:cNvCxnSpPr>
          <p:nvPr/>
        </p:nvCxnSpPr>
        <p:spPr>
          <a:xfrm>
            <a:off x="2530760" y="3429000"/>
            <a:ext cx="3168074" cy="0"/>
          </a:xfrm>
          <a:prstGeom prst="line">
            <a:avLst/>
          </a:prstGeom>
          <a:ln w="63500">
            <a:solidFill>
              <a:schemeClr val="bg2">
                <a:alpha val="96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9C60AE39-3809-92A6-A3B5-DAD7D694EAE9}"/>
              </a:ext>
            </a:extLst>
          </p:cNvPr>
          <p:cNvSpPr/>
          <p:nvPr/>
        </p:nvSpPr>
        <p:spPr>
          <a:xfrm>
            <a:off x="5708073" y="3248891"/>
            <a:ext cx="387927" cy="36021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CECB6A18-5D78-FFB2-7B74-C0F95B22067B}"/>
              </a:ext>
            </a:extLst>
          </p:cNvPr>
          <p:cNvCxnSpPr/>
          <p:nvPr/>
        </p:nvCxnSpPr>
        <p:spPr>
          <a:xfrm>
            <a:off x="6096000" y="3440545"/>
            <a:ext cx="316807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2F349AA8-F8F4-93BE-8328-7B5B84DA9205}"/>
              </a:ext>
            </a:extLst>
          </p:cNvPr>
          <p:cNvSpPr/>
          <p:nvPr/>
        </p:nvSpPr>
        <p:spPr>
          <a:xfrm>
            <a:off x="9273313" y="3241964"/>
            <a:ext cx="387927" cy="36021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42F967DD-B397-0D37-F5BB-7002AB4FB0E6}"/>
              </a:ext>
            </a:extLst>
          </p:cNvPr>
          <p:cNvSpPr txBox="1"/>
          <p:nvPr/>
        </p:nvSpPr>
        <p:spPr>
          <a:xfrm>
            <a:off x="974455" y="3701503"/>
            <a:ext cx="2724682" cy="1477328"/>
          </a:xfrm>
          <a:prstGeom prst="rect">
            <a:avLst/>
          </a:prstGeom>
          <a:noFill/>
        </p:spPr>
        <p:txBody>
          <a:bodyPr wrap="square" rtlCol="0">
            <a:spAutoFit/>
          </a:bodyPr>
          <a:lstStyle/>
          <a:p>
            <a:pPr algn="ctr"/>
            <a:r>
              <a:rPr lang="zh-CN" altLang="en-US" dirty="0">
                <a:latin typeface="+mn-ea"/>
              </a:rPr>
              <a:t>初始阶段</a:t>
            </a:r>
            <a:endParaRPr lang="en-US" altLang="zh-CN" dirty="0">
              <a:latin typeface="+mn-ea"/>
            </a:endParaRPr>
          </a:p>
          <a:p>
            <a:pPr algn="ctr"/>
            <a:r>
              <a:rPr lang="zh-CN" altLang="en-US" dirty="0">
                <a:latin typeface="+mn-ea"/>
              </a:rPr>
              <a:t>（</a:t>
            </a:r>
            <a:r>
              <a:rPr lang="en-US" altLang="zh-CN" dirty="0">
                <a:latin typeface="+mn-ea"/>
              </a:rPr>
              <a:t>20</a:t>
            </a:r>
            <a:r>
              <a:rPr lang="zh-CN" altLang="en-US" dirty="0">
                <a:latin typeface="+mn-ea"/>
              </a:rPr>
              <a:t>世纪</a:t>
            </a:r>
            <a:r>
              <a:rPr lang="en-US" altLang="zh-CN" dirty="0">
                <a:latin typeface="+mn-ea"/>
              </a:rPr>
              <a:t>70</a:t>
            </a:r>
            <a:r>
              <a:rPr lang="zh-CN" altLang="en-US" dirty="0">
                <a:latin typeface="+mn-ea"/>
              </a:rPr>
              <a:t>年代</a:t>
            </a:r>
            <a:r>
              <a:rPr lang="en-US" altLang="zh-CN" dirty="0">
                <a:latin typeface="+mn-ea"/>
              </a:rPr>
              <a:t>-90</a:t>
            </a:r>
            <a:r>
              <a:rPr lang="zh-CN" altLang="en-US" dirty="0">
                <a:latin typeface="+mn-ea"/>
              </a:rPr>
              <a:t>年代）</a:t>
            </a:r>
            <a:endParaRPr lang="en-US" altLang="zh-CN" dirty="0">
              <a:latin typeface="+mn-ea"/>
            </a:endParaRPr>
          </a:p>
          <a:p>
            <a:pPr algn="ctr"/>
            <a:r>
              <a:rPr lang="zh-CN" altLang="en-US" b="0" i="0" dirty="0">
                <a:solidFill>
                  <a:srgbClr val="888886"/>
                </a:solidFill>
                <a:effectLst/>
                <a:latin typeface="+mn-ea"/>
              </a:rPr>
              <a:t>遥感技术主要用于军事侦察、环境监测和资源调查等方面。</a:t>
            </a:r>
            <a:endParaRPr lang="zh-CN" altLang="en-US" dirty="0">
              <a:solidFill>
                <a:srgbClr val="888886"/>
              </a:solidFill>
              <a:latin typeface="+mn-ea"/>
            </a:endParaRPr>
          </a:p>
        </p:txBody>
      </p:sp>
      <p:sp>
        <p:nvSpPr>
          <p:cNvPr id="15" name="文本框 14">
            <a:extLst>
              <a:ext uri="{FF2B5EF4-FFF2-40B4-BE49-F238E27FC236}">
                <a16:creationId xmlns:a16="http://schemas.microsoft.com/office/drawing/2014/main" id="{F6576176-3771-8BFA-4F28-E24F5BFE7AB3}"/>
              </a:ext>
            </a:extLst>
          </p:cNvPr>
          <p:cNvSpPr txBox="1"/>
          <p:nvPr/>
        </p:nvSpPr>
        <p:spPr>
          <a:xfrm>
            <a:off x="4608992" y="3793836"/>
            <a:ext cx="2724682" cy="1477328"/>
          </a:xfrm>
          <a:prstGeom prst="rect">
            <a:avLst/>
          </a:prstGeom>
          <a:noFill/>
        </p:spPr>
        <p:txBody>
          <a:bodyPr wrap="square" rtlCol="0">
            <a:spAutoFit/>
          </a:bodyPr>
          <a:lstStyle/>
          <a:p>
            <a:pPr algn="ctr"/>
            <a:r>
              <a:rPr lang="zh-CN" altLang="en-US" dirty="0"/>
              <a:t>技术融合阶段</a:t>
            </a:r>
            <a:endParaRPr lang="en-US" altLang="zh-CN" dirty="0"/>
          </a:p>
          <a:p>
            <a:pPr algn="ctr"/>
            <a:r>
              <a:rPr lang="zh-CN" altLang="en-US" dirty="0"/>
              <a:t>（</a:t>
            </a:r>
            <a:r>
              <a:rPr lang="en-US" altLang="zh-CN" dirty="0"/>
              <a:t>2000</a:t>
            </a:r>
            <a:r>
              <a:rPr lang="zh-CN" altLang="en-US" dirty="0"/>
              <a:t>年</a:t>
            </a:r>
            <a:r>
              <a:rPr lang="en-US" altLang="zh-CN" dirty="0"/>
              <a:t>-2010</a:t>
            </a:r>
            <a:r>
              <a:rPr lang="zh-CN" altLang="en-US" dirty="0"/>
              <a:t>年）</a:t>
            </a:r>
            <a:endParaRPr lang="en-US" altLang="zh-CN" dirty="0"/>
          </a:p>
          <a:p>
            <a:pPr algn="ctr"/>
            <a:r>
              <a:rPr lang="zh-CN" altLang="en-US" dirty="0">
                <a:solidFill>
                  <a:srgbClr val="888886"/>
                </a:solidFill>
              </a:rPr>
              <a:t>出现了许多基于人工智能的遥感图像分类、识别和解析算法。</a:t>
            </a:r>
          </a:p>
        </p:txBody>
      </p:sp>
      <p:sp>
        <p:nvSpPr>
          <p:cNvPr id="16" name="文本框 15">
            <a:extLst>
              <a:ext uri="{FF2B5EF4-FFF2-40B4-BE49-F238E27FC236}">
                <a16:creationId xmlns:a16="http://schemas.microsoft.com/office/drawing/2014/main" id="{5837C841-772C-594D-6276-D899C51BABEB}"/>
              </a:ext>
            </a:extLst>
          </p:cNvPr>
          <p:cNvSpPr txBox="1"/>
          <p:nvPr/>
        </p:nvSpPr>
        <p:spPr>
          <a:xfrm>
            <a:off x="8104935" y="3782290"/>
            <a:ext cx="2724682" cy="1477328"/>
          </a:xfrm>
          <a:prstGeom prst="rect">
            <a:avLst/>
          </a:prstGeom>
          <a:noFill/>
        </p:spPr>
        <p:txBody>
          <a:bodyPr wrap="square" rtlCol="0">
            <a:spAutoFit/>
          </a:bodyPr>
          <a:lstStyle/>
          <a:p>
            <a:pPr algn="ctr"/>
            <a:r>
              <a:rPr lang="zh-CN" altLang="en-US" dirty="0"/>
              <a:t>快速发展阶段</a:t>
            </a:r>
            <a:endParaRPr lang="en-US" altLang="zh-CN" dirty="0"/>
          </a:p>
          <a:p>
            <a:pPr algn="ctr"/>
            <a:r>
              <a:rPr lang="en-US" altLang="zh-CN" dirty="0"/>
              <a:t>2010</a:t>
            </a:r>
            <a:r>
              <a:rPr lang="zh-CN" altLang="en-US" dirty="0"/>
              <a:t>年代至今</a:t>
            </a:r>
            <a:endParaRPr lang="en-US" altLang="zh-CN" dirty="0"/>
          </a:p>
          <a:p>
            <a:pPr algn="ctr"/>
            <a:r>
              <a:rPr lang="zh-CN" altLang="en-US" dirty="0">
                <a:solidFill>
                  <a:srgbClr val="888886"/>
                </a:solidFill>
              </a:rPr>
              <a:t>出现了许多基于深度学习的遥感图像处理和分析方法。</a:t>
            </a:r>
          </a:p>
        </p:txBody>
      </p:sp>
    </p:spTree>
    <p:extLst>
      <p:ext uri="{BB962C8B-B14F-4D97-AF65-F5344CB8AC3E}">
        <p14:creationId xmlns:p14="http://schemas.microsoft.com/office/powerpoint/2010/main" val="2871864737"/>
      </p:ext>
    </p:extLst>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D0CBD6AD-B9C0-4C93-A12B-B143322C97EA}"/>
              </a:ext>
            </a:extLst>
          </p:cNvPr>
          <p:cNvGrpSpPr/>
          <p:nvPr/>
        </p:nvGrpSpPr>
        <p:grpSpPr>
          <a:xfrm>
            <a:off x="4091844" y="1663118"/>
            <a:ext cx="4071125" cy="4071125"/>
            <a:chOff x="3386666" y="719666"/>
            <a:chExt cx="5418667" cy="5418667"/>
          </a:xfrm>
        </p:grpSpPr>
        <p:sp>
          <p:nvSpPr>
            <p:cNvPr id="67" name="Diamond 4">
              <a:extLst>
                <a:ext uri="{FF2B5EF4-FFF2-40B4-BE49-F238E27FC236}">
                  <a16:creationId xmlns:a16="http://schemas.microsoft.com/office/drawing/2014/main" id="{D19997BB-4303-4FFC-A952-6CFD1AC22BCF}"/>
                </a:ext>
              </a:extLst>
            </p:cNvPr>
            <p:cNvSpPr/>
            <p:nvPr/>
          </p:nvSpPr>
          <p:spPr>
            <a:xfrm>
              <a:off x="3386666" y="719666"/>
              <a:ext cx="5418667" cy="5418667"/>
            </a:xfrm>
            <a:prstGeom prst="diamond">
              <a:avLst/>
            </a:prstGeom>
            <a:solidFill>
              <a:schemeClr val="bg1">
                <a:alpha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8" name="Freeform 5">
              <a:extLst>
                <a:ext uri="{FF2B5EF4-FFF2-40B4-BE49-F238E27FC236}">
                  <a16:creationId xmlns:a16="http://schemas.microsoft.com/office/drawing/2014/main" id="{D4A6FEA0-AB75-41CE-AF84-9B78C14266A6}"/>
                </a:ext>
              </a:extLst>
            </p:cNvPr>
            <p:cNvSpPr/>
            <p:nvPr/>
          </p:nvSpPr>
          <p:spPr>
            <a:xfrm>
              <a:off x="3901439" y="123443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noFill/>
            <a:ln>
              <a:solidFill>
                <a:srgbClr val="888886"/>
              </a:solidFill>
            </a:ln>
            <a:effectLst>
              <a:outerShdw blurRad="50800" dist="50800" dir="2700000" algn="ctr"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lvl="0" algn="ctr" defTabSz="2311400">
                <a:lnSpc>
                  <a:spcPct val="90000"/>
                </a:lnSpc>
                <a:spcBef>
                  <a:spcPct val="0"/>
                </a:spcBef>
                <a:spcAft>
                  <a:spcPct val="35000"/>
                </a:spcAft>
              </a:pPr>
              <a:r>
                <a:rPr lang="en-US" sz="8000" kern="1200" dirty="0">
                  <a:solidFill>
                    <a:srgbClr val="888886"/>
                  </a:solidFill>
                  <a:latin typeface="Script MT Bold" panose="03040602040607080904" pitchFamily="66" charset="0"/>
                </a:rPr>
                <a:t>R</a:t>
              </a:r>
              <a:endParaRPr lang="en-GB" sz="8000" kern="1200" dirty="0">
                <a:solidFill>
                  <a:srgbClr val="888886"/>
                </a:solidFill>
                <a:latin typeface="Script MT Bold" panose="03040602040607080904" pitchFamily="66" charset="0"/>
              </a:endParaRPr>
            </a:p>
          </p:txBody>
        </p:sp>
        <p:sp>
          <p:nvSpPr>
            <p:cNvPr id="69" name="Freeform 6">
              <a:extLst>
                <a:ext uri="{FF2B5EF4-FFF2-40B4-BE49-F238E27FC236}">
                  <a16:creationId xmlns:a16="http://schemas.microsoft.com/office/drawing/2014/main" id="{D373B9CA-A161-405F-A554-C78459262555}"/>
                </a:ext>
              </a:extLst>
            </p:cNvPr>
            <p:cNvSpPr/>
            <p:nvPr/>
          </p:nvSpPr>
          <p:spPr>
            <a:xfrm>
              <a:off x="6177280" y="123443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noFill/>
            <a:ln>
              <a:solidFill>
                <a:srgbClr val="888886"/>
              </a:solidFill>
            </a:ln>
            <a:effectLst>
              <a:outerShdw blurRad="50800" dist="50800" dir="2700000" algn="ctr"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algn="ctr" defTabSz="2311400">
                <a:lnSpc>
                  <a:spcPct val="90000"/>
                </a:lnSpc>
                <a:spcBef>
                  <a:spcPct val="0"/>
                </a:spcBef>
                <a:spcAft>
                  <a:spcPct val="35000"/>
                </a:spcAft>
              </a:pPr>
              <a:r>
                <a:rPr lang="en-US" sz="8000" dirty="0">
                  <a:solidFill>
                    <a:srgbClr val="888886"/>
                  </a:solidFill>
                  <a:latin typeface="Script MT Bold" panose="03040602040607080904" pitchFamily="66" charset="0"/>
                </a:rPr>
                <a:t>S</a:t>
              </a:r>
              <a:endParaRPr lang="en-GB" sz="8000" dirty="0">
                <a:solidFill>
                  <a:srgbClr val="888886"/>
                </a:solidFill>
                <a:latin typeface="Script MT Bold" panose="03040602040607080904" pitchFamily="66" charset="0"/>
              </a:endParaRPr>
            </a:p>
          </p:txBody>
        </p:sp>
        <p:sp>
          <p:nvSpPr>
            <p:cNvPr id="70" name="Freeform 7">
              <a:extLst>
                <a:ext uri="{FF2B5EF4-FFF2-40B4-BE49-F238E27FC236}">
                  <a16:creationId xmlns:a16="http://schemas.microsoft.com/office/drawing/2014/main" id="{9D3A9C70-4B02-452E-A037-5BB260788320}"/>
                </a:ext>
              </a:extLst>
            </p:cNvPr>
            <p:cNvSpPr/>
            <p:nvPr/>
          </p:nvSpPr>
          <p:spPr>
            <a:xfrm>
              <a:off x="3901439" y="351027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noFill/>
            <a:ln>
              <a:solidFill>
                <a:srgbClr val="888886"/>
              </a:solidFill>
            </a:ln>
            <a:effectLst>
              <a:outerShdw blurRad="50800" dist="50800" dir="2700000" algn="ctr"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algn="ctr" defTabSz="2311400">
                <a:lnSpc>
                  <a:spcPct val="90000"/>
                </a:lnSpc>
                <a:spcBef>
                  <a:spcPct val="0"/>
                </a:spcBef>
                <a:spcAft>
                  <a:spcPct val="35000"/>
                </a:spcAft>
              </a:pPr>
              <a:r>
                <a:rPr lang="en-US" sz="8000" dirty="0">
                  <a:solidFill>
                    <a:srgbClr val="888886"/>
                  </a:solidFill>
                  <a:latin typeface="Script MT Bold" panose="03040602040607080904" pitchFamily="66" charset="0"/>
                </a:rPr>
                <a:t>A</a:t>
              </a:r>
              <a:endParaRPr lang="en-GB" sz="8000" dirty="0">
                <a:solidFill>
                  <a:srgbClr val="888886"/>
                </a:solidFill>
                <a:latin typeface="Script MT Bold" panose="03040602040607080904" pitchFamily="66" charset="0"/>
              </a:endParaRPr>
            </a:p>
          </p:txBody>
        </p:sp>
        <p:sp>
          <p:nvSpPr>
            <p:cNvPr id="71" name="Freeform 8">
              <a:extLst>
                <a:ext uri="{FF2B5EF4-FFF2-40B4-BE49-F238E27FC236}">
                  <a16:creationId xmlns:a16="http://schemas.microsoft.com/office/drawing/2014/main" id="{421CBC0A-E87C-411C-9A59-9BEEACFD6F92}"/>
                </a:ext>
              </a:extLst>
            </p:cNvPr>
            <p:cNvSpPr/>
            <p:nvPr/>
          </p:nvSpPr>
          <p:spPr>
            <a:xfrm>
              <a:off x="6177280" y="3510279"/>
              <a:ext cx="2113280" cy="2113280"/>
            </a:xfrm>
            <a:custGeom>
              <a:avLst/>
              <a:gdLst>
                <a:gd name="connsiteX0" fmla="*/ 0 w 2113280"/>
                <a:gd name="connsiteY0" fmla="*/ 352220 h 2113280"/>
                <a:gd name="connsiteX1" fmla="*/ 352220 w 2113280"/>
                <a:gd name="connsiteY1" fmla="*/ 0 h 2113280"/>
                <a:gd name="connsiteX2" fmla="*/ 1761060 w 2113280"/>
                <a:gd name="connsiteY2" fmla="*/ 0 h 2113280"/>
                <a:gd name="connsiteX3" fmla="*/ 2113280 w 2113280"/>
                <a:gd name="connsiteY3" fmla="*/ 352220 h 2113280"/>
                <a:gd name="connsiteX4" fmla="*/ 2113280 w 2113280"/>
                <a:gd name="connsiteY4" fmla="*/ 1761060 h 2113280"/>
                <a:gd name="connsiteX5" fmla="*/ 1761060 w 2113280"/>
                <a:gd name="connsiteY5" fmla="*/ 2113280 h 2113280"/>
                <a:gd name="connsiteX6" fmla="*/ 352220 w 2113280"/>
                <a:gd name="connsiteY6" fmla="*/ 2113280 h 2113280"/>
                <a:gd name="connsiteX7" fmla="*/ 0 w 2113280"/>
                <a:gd name="connsiteY7" fmla="*/ 1761060 h 2113280"/>
                <a:gd name="connsiteX8" fmla="*/ 0 w 2113280"/>
                <a:gd name="connsiteY8" fmla="*/ 352220 h 21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280" h="2113280">
                  <a:moveTo>
                    <a:pt x="0" y="352220"/>
                  </a:moveTo>
                  <a:cubicBezTo>
                    <a:pt x="0" y="157694"/>
                    <a:pt x="157694" y="0"/>
                    <a:pt x="352220" y="0"/>
                  </a:cubicBezTo>
                  <a:lnTo>
                    <a:pt x="1761060" y="0"/>
                  </a:lnTo>
                  <a:cubicBezTo>
                    <a:pt x="1955586" y="0"/>
                    <a:pt x="2113280" y="157694"/>
                    <a:pt x="2113280" y="352220"/>
                  </a:cubicBezTo>
                  <a:lnTo>
                    <a:pt x="2113280" y="1761060"/>
                  </a:lnTo>
                  <a:cubicBezTo>
                    <a:pt x="2113280" y="1955586"/>
                    <a:pt x="1955586" y="2113280"/>
                    <a:pt x="1761060" y="2113280"/>
                  </a:cubicBezTo>
                  <a:lnTo>
                    <a:pt x="352220" y="2113280"/>
                  </a:lnTo>
                  <a:cubicBezTo>
                    <a:pt x="157694" y="2113280"/>
                    <a:pt x="0" y="1955586"/>
                    <a:pt x="0" y="1761060"/>
                  </a:cubicBezTo>
                  <a:lnTo>
                    <a:pt x="0" y="352220"/>
                  </a:lnTo>
                  <a:close/>
                </a:path>
              </a:pathLst>
            </a:custGeom>
            <a:noFill/>
            <a:ln>
              <a:solidFill>
                <a:srgbClr val="888886"/>
              </a:solidFill>
            </a:ln>
            <a:effectLst>
              <a:outerShdw blurRad="50800" dist="50800" dir="2700000" algn="ctr"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1282" tIns="301282" rIns="301282" bIns="301282" numCol="1" spcCol="1270" anchor="ctr" anchorCtr="0">
              <a:noAutofit/>
            </a:bodyPr>
            <a:lstStyle/>
            <a:p>
              <a:pPr algn="ctr" defTabSz="2311400">
                <a:lnSpc>
                  <a:spcPct val="90000"/>
                </a:lnSpc>
                <a:spcBef>
                  <a:spcPct val="0"/>
                </a:spcBef>
                <a:spcAft>
                  <a:spcPct val="35000"/>
                </a:spcAft>
              </a:pPr>
              <a:r>
                <a:rPr lang="en-US" sz="8000" dirty="0">
                  <a:solidFill>
                    <a:srgbClr val="888886"/>
                  </a:solidFill>
                  <a:latin typeface="Script MT Bold" panose="03040602040607080904" pitchFamily="66" charset="0"/>
                </a:rPr>
                <a:t>I</a:t>
              </a:r>
              <a:endParaRPr lang="en-GB" sz="8000" dirty="0">
                <a:solidFill>
                  <a:srgbClr val="888886"/>
                </a:solidFill>
                <a:latin typeface="Script MT Bold" panose="03040602040607080904" pitchFamily="66" charset="0"/>
              </a:endParaRPr>
            </a:p>
          </p:txBody>
        </p:sp>
      </p:grpSp>
      <p:grpSp>
        <p:nvGrpSpPr>
          <p:cNvPr id="72" name="Group 12">
            <a:extLst>
              <a:ext uri="{FF2B5EF4-FFF2-40B4-BE49-F238E27FC236}">
                <a16:creationId xmlns:a16="http://schemas.microsoft.com/office/drawing/2014/main" id="{D3AF42F7-197D-48DE-8444-673F9D31642B}"/>
              </a:ext>
            </a:extLst>
          </p:cNvPr>
          <p:cNvGrpSpPr/>
          <p:nvPr/>
        </p:nvGrpSpPr>
        <p:grpSpPr>
          <a:xfrm>
            <a:off x="562946" y="1991930"/>
            <a:ext cx="3070021" cy="1200329"/>
            <a:chOff x="8716043" y="2853384"/>
            <a:chExt cx="3070021" cy="1200329"/>
          </a:xfrm>
        </p:grpSpPr>
        <p:sp>
          <p:nvSpPr>
            <p:cNvPr id="73" name="TextBox 13">
              <a:extLst>
                <a:ext uri="{FF2B5EF4-FFF2-40B4-BE49-F238E27FC236}">
                  <a16:creationId xmlns:a16="http://schemas.microsoft.com/office/drawing/2014/main" id="{43327270-4549-48DC-96EC-09732C166105}"/>
                </a:ext>
              </a:extLst>
            </p:cNvPr>
            <p:cNvSpPr txBox="1"/>
            <p:nvPr/>
          </p:nvSpPr>
          <p:spPr>
            <a:xfrm>
              <a:off x="8716043" y="3222716"/>
              <a:ext cx="3070021" cy="830997"/>
            </a:xfrm>
            <a:prstGeom prst="rect">
              <a:avLst/>
            </a:prstGeom>
            <a:noFill/>
          </p:spPr>
          <p:txBody>
            <a:bodyPr wrap="square" rtlCol="0">
              <a:spAutoFit/>
            </a:bodyPr>
            <a:lstStyle/>
            <a:p>
              <a:pPr algn="r"/>
              <a:r>
                <a:rPr lang="zh-CN" altLang="en-US" sz="1200" dirty="0">
                  <a:solidFill>
                    <a:srgbClr val="888886"/>
                  </a:solidFill>
                </a:rPr>
                <a:t>使用深度学习网络可以实现去云去噪以及超分辨率重建，获得高质量遥感图像。使用生成对抗网络可将遥感图像从原始含云图像中恢复出来。</a:t>
              </a:r>
              <a:endParaRPr lang="en-GB" sz="1200" dirty="0">
                <a:solidFill>
                  <a:srgbClr val="888886"/>
                </a:solidFill>
              </a:endParaRPr>
            </a:p>
          </p:txBody>
        </p:sp>
        <p:sp>
          <p:nvSpPr>
            <p:cNvPr id="74" name="TextBox 14">
              <a:extLst>
                <a:ext uri="{FF2B5EF4-FFF2-40B4-BE49-F238E27FC236}">
                  <a16:creationId xmlns:a16="http://schemas.microsoft.com/office/drawing/2014/main" id="{537D1A8C-AA25-4345-A3D9-725F7A3E242F}"/>
                </a:ext>
              </a:extLst>
            </p:cNvPr>
            <p:cNvSpPr txBox="1"/>
            <p:nvPr/>
          </p:nvSpPr>
          <p:spPr>
            <a:xfrm>
              <a:off x="9754739" y="2853384"/>
              <a:ext cx="2031325" cy="369332"/>
            </a:xfrm>
            <a:prstGeom prst="rect">
              <a:avLst/>
            </a:prstGeom>
            <a:noFill/>
          </p:spPr>
          <p:txBody>
            <a:bodyPr wrap="none" rtlCol="0">
              <a:spAutoFit/>
            </a:bodyPr>
            <a:lstStyle/>
            <a:p>
              <a:pPr algn="r"/>
              <a:r>
                <a:rPr lang="zh-CN" altLang="en-US" b="1" dirty="0">
                  <a:solidFill>
                    <a:srgbClr val="888886"/>
                  </a:solidFill>
                </a:rPr>
                <a:t>遥感数据精准处理</a:t>
              </a:r>
              <a:endParaRPr lang="en-GB" b="1" dirty="0">
                <a:solidFill>
                  <a:srgbClr val="888886"/>
                </a:solidFill>
              </a:endParaRPr>
            </a:p>
          </p:txBody>
        </p:sp>
      </p:grpSp>
      <p:grpSp>
        <p:nvGrpSpPr>
          <p:cNvPr id="75" name="Group 21">
            <a:extLst>
              <a:ext uri="{FF2B5EF4-FFF2-40B4-BE49-F238E27FC236}">
                <a16:creationId xmlns:a16="http://schemas.microsoft.com/office/drawing/2014/main" id="{F0191A6E-D034-495B-A003-860EFAE0285B}"/>
              </a:ext>
            </a:extLst>
          </p:cNvPr>
          <p:cNvGrpSpPr/>
          <p:nvPr/>
        </p:nvGrpSpPr>
        <p:grpSpPr>
          <a:xfrm>
            <a:off x="562946" y="4331823"/>
            <a:ext cx="3070021" cy="1015663"/>
            <a:chOff x="8716043" y="2853384"/>
            <a:chExt cx="3070021" cy="1015663"/>
          </a:xfrm>
        </p:grpSpPr>
        <p:sp>
          <p:nvSpPr>
            <p:cNvPr id="76" name="TextBox 22">
              <a:extLst>
                <a:ext uri="{FF2B5EF4-FFF2-40B4-BE49-F238E27FC236}">
                  <a16:creationId xmlns:a16="http://schemas.microsoft.com/office/drawing/2014/main" id="{2696F58F-FE7B-4B4A-AA46-540184C65B6C}"/>
                </a:ext>
              </a:extLst>
            </p:cNvPr>
            <p:cNvSpPr txBox="1"/>
            <p:nvPr/>
          </p:nvSpPr>
          <p:spPr>
            <a:xfrm>
              <a:off x="8716043" y="3222716"/>
              <a:ext cx="3070021" cy="646331"/>
            </a:xfrm>
            <a:prstGeom prst="rect">
              <a:avLst/>
            </a:prstGeom>
            <a:noFill/>
          </p:spPr>
          <p:txBody>
            <a:bodyPr wrap="square" rtlCol="0">
              <a:spAutoFit/>
            </a:bodyPr>
            <a:lstStyle/>
            <a:p>
              <a:pPr algn="r"/>
              <a:r>
                <a:rPr lang="zh-CN" altLang="en-US" sz="1200" dirty="0">
                  <a:solidFill>
                    <a:srgbClr val="888886"/>
                  </a:solidFill>
                </a:rPr>
                <a:t>通过对编码器</a:t>
              </a:r>
              <a:r>
                <a:rPr lang="en-US" altLang="zh-CN" sz="1200" dirty="0">
                  <a:solidFill>
                    <a:srgbClr val="888886"/>
                  </a:solidFill>
                </a:rPr>
                <a:t>-</a:t>
              </a:r>
              <a:r>
                <a:rPr lang="zh-CN" altLang="en-US" sz="1200" dirty="0">
                  <a:solidFill>
                    <a:srgbClr val="888886"/>
                  </a:solidFill>
                </a:rPr>
                <a:t>解码器结构的完善调整，可以实现地物要素的分类、 边缘提取与深度估计等。</a:t>
              </a:r>
              <a:endParaRPr lang="en-GB" sz="1200" dirty="0">
                <a:solidFill>
                  <a:srgbClr val="888886"/>
                </a:solidFill>
              </a:endParaRPr>
            </a:p>
          </p:txBody>
        </p:sp>
        <p:sp>
          <p:nvSpPr>
            <p:cNvPr id="77" name="TextBox 23">
              <a:extLst>
                <a:ext uri="{FF2B5EF4-FFF2-40B4-BE49-F238E27FC236}">
                  <a16:creationId xmlns:a16="http://schemas.microsoft.com/office/drawing/2014/main" id="{CDDFF6B8-9D1C-491A-9E2D-9988F4687C4C}"/>
                </a:ext>
              </a:extLst>
            </p:cNvPr>
            <p:cNvSpPr txBox="1"/>
            <p:nvPr/>
          </p:nvSpPr>
          <p:spPr>
            <a:xfrm>
              <a:off x="9293073" y="2853384"/>
              <a:ext cx="2492991" cy="369332"/>
            </a:xfrm>
            <a:prstGeom prst="rect">
              <a:avLst/>
            </a:prstGeom>
            <a:noFill/>
          </p:spPr>
          <p:txBody>
            <a:bodyPr wrap="none" rtlCol="0">
              <a:spAutoFit/>
            </a:bodyPr>
            <a:lstStyle/>
            <a:p>
              <a:pPr algn="r"/>
              <a:r>
                <a:rPr lang="zh-CN" altLang="en-US" b="1" dirty="0">
                  <a:solidFill>
                    <a:srgbClr val="888886"/>
                  </a:solidFill>
                </a:rPr>
                <a:t>遥感目标要素分类识别</a:t>
              </a:r>
              <a:endParaRPr lang="en-GB" b="1" dirty="0">
                <a:solidFill>
                  <a:srgbClr val="888886"/>
                </a:solidFill>
              </a:endParaRPr>
            </a:p>
          </p:txBody>
        </p:sp>
      </p:grpSp>
      <p:grpSp>
        <p:nvGrpSpPr>
          <p:cNvPr id="78" name="Group 24">
            <a:extLst>
              <a:ext uri="{FF2B5EF4-FFF2-40B4-BE49-F238E27FC236}">
                <a16:creationId xmlns:a16="http://schemas.microsoft.com/office/drawing/2014/main" id="{A568C2D8-8EB2-4E75-ABA6-1CCD7927165F}"/>
              </a:ext>
            </a:extLst>
          </p:cNvPr>
          <p:cNvGrpSpPr/>
          <p:nvPr/>
        </p:nvGrpSpPr>
        <p:grpSpPr>
          <a:xfrm flipH="1">
            <a:off x="8549726" y="1991930"/>
            <a:ext cx="3070021" cy="1200329"/>
            <a:chOff x="8716043" y="2853384"/>
            <a:chExt cx="3070021" cy="1200329"/>
          </a:xfrm>
        </p:grpSpPr>
        <p:sp>
          <p:nvSpPr>
            <p:cNvPr id="79" name="TextBox 25">
              <a:extLst>
                <a:ext uri="{FF2B5EF4-FFF2-40B4-BE49-F238E27FC236}">
                  <a16:creationId xmlns:a16="http://schemas.microsoft.com/office/drawing/2014/main" id="{D8072905-CC65-4AE4-A32F-38CAE2E19AC4}"/>
                </a:ext>
              </a:extLst>
            </p:cNvPr>
            <p:cNvSpPr txBox="1"/>
            <p:nvPr/>
          </p:nvSpPr>
          <p:spPr>
            <a:xfrm>
              <a:off x="8716043" y="3222716"/>
              <a:ext cx="3070021" cy="830997"/>
            </a:xfrm>
            <a:prstGeom prst="rect">
              <a:avLst/>
            </a:prstGeom>
            <a:noFill/>
          </p:spPr>
          <p:txBody>
            <a:bodyPr wrap="square" rtlCol="0">
              <a:spAutoFit/>
            </a:bodyPr>
            <a:lstStyle/>
            <a:p>
              <a:r>
                <a:rPr lang="zh-CN" altLang="en-US" sz="1200" dirty="0">
                  <a:solidFill>
                    <a:srgbClr val="888886"/>
                  </a:solidFill>
                </a:rPr>
                <a:t>借助卷积神经网络可以修复云影遮挡、传感器故障等引起的数据缺失。可应用于高质量农业发展方面，开展地块尺度的精细遥感农业应用。</a:t>
              </a:r>
              <a:endParaRPr lang="en-GB" sz="1200" dirty="0">
                <a:solidFill>
                  <a:srgbClr val="888886"/>
                </a:solidFill>
              </a:endParaRPr>
            </a:p>
          </p:txBody>
        </p:sp>
        <p:sp>
          <p:nvSpPr>
            <p:cNvPr id="80" name="TextBox 26">
              <a:extLst>
                <a:ext uri="{FF2B5EF4-FFF2-40B4-BE49-F238E27FC236}">
                  <a16:creationId xmlns:a16="http://schemas.microsoft.com/office/drawing/2014/main" id="{A1DBF3B1-5B0D-48A3-BC74-2454117BD500}"/>
                </a:ext>
              </a:extLst>
            </p:cNvPr>
            <p:cNvSpPr txBox="1"/>
            <p:nvPr/>
          </p:nvSpPr>
          <p:spPr>
            <a:xfrm>
              <a:off x="9062241" y="2853384"/>
              <a:ext cx="2723823" cy="369332"/>
            </a:xfrm>
            <a:prstGeom prst="rect">
              <a:avLst/>
            </a:prstGeom>
            <a:noFill/>
          </p:spPr>
          <p:txBody>
            <a:bodyPr wrap="none" rtlCol="0">
              <a:spAutoFit/>
            </a:bodyPr>
            <a:lstStyle/>
            <a:p>
              <a:r>
                <a:rPr lang="zh-CN" altLang="en-US" b="1" dirty="0">
                  <a:solidFill>
                    <a:srgbClr val="888886"/>
                  </a:solidFill>
                </a:rPr>
                <a:t>遥感数据时空处理与分析</a:t>
              </a:r>
              <a:endParaRPr lang="en-GB" b="1" dirty="0">
                <a:solidFill>
                  <a:srgbClr val="888886"/>
                </a:solidFill>
              </a:endParaRPr>
            </a:p>
          </p:txBody>
        </p:sp>
      </p:grpSp>
      <p:grpSp>
        <p:nvGrpSpPr>
          <p:cNvPr id="81" name="Group 27">
            <a:extLst>
              <a:ext uri="{FF2B5EF4-FFF2-40B4-BE49-F238E27FC236}">
                <a16:creationId xmlns:a16="http://schemas.microsoft.com/office/drawing/2014/main" id="{2A6BA792-C670-4A21-9ECC-F2312E16A5CC}"/>
              </a:ext>
            </a:extLst>
          </p:cNvPr>
          <p:cNvGrpSpPr/>
          <p:nvPr/>
        </p:nvGrpSpPr>
        <p:grpSpPr>
          <a:xfrm flipH="1">
            <a:off x="8549726" y="4331823"/>
            <a:ext cx="3070021" cy="830997"/>
            <a:chOff x="8716043" y="2853384"/>
            <a:chExt cx="3070021" cy="830997"/>
          </a:xfrm>
        </p:grpSpPr>
        <p:sp>
          <p:nvSpPr>
            <p:cNvPr id="82" name="TextBox 28">
              <a:extLst>
                <a:ext uri="{FF2B5EF4-FFF2-40B4-BE49-F238E27FC236}">
                  <a16:creationId xmlns:a16="http://schemas.microsoft.com/office/drawing/2014/main" id="{828302A1-8A26-41C1-AA43-FCE18BC26779}"/>
                </a:ext>
              </a:extLst>
            </p:cNvPr>
            <p:cNvSpPr txBox="1"/>
            <p:nvPr/>
          </p:nvSpPr>
          <p:spPr>
            <a:xfrm>
              <a:off x="8716043" y="3222716"/>
              <a:ext cx="3070021" cy="461665"/>
            </a:xfrm>
            <a:prstGeom prst="rect">
              <a:avLst/>
            </a:prstGeom>
            <a:noFill/>
          </p:spPr>
          <p:txBody>
            <a:bodyPr wrap="square" rtlCol="0">
              <a:spAutoFit/>
            </a:bodyPr>
            <a:lstStyle/>
            <a:p>
              <a:r>
                <a:rPr lang="zh-CN" altLang="en-US" sz="1200" dirty="0">
                  <a:solidFill>
                    <a:srgbClr val="888886"/>
                  </a:solidFill>
                </a:rPr>
                <a:t>数据组织关联</a:t>
              </a:r>
              <a:endParaRPr lang="en-US" altLang="zh-CN" sz="1200" dirty="0">
                <a:solidFill>
                  <a:srgbClr val="888886"/>
                </a:solidFill>
              </a:endParaRPr>
            </a:p>
            <a:p>
              <a:r>
                <a:rPr lang="zh-CN" altLang="en-US" sz="1200" dirty="0">
                  <a:solidFill>
                    <a:srgbClr val="888886"/>
                  </a:solidFill>
                </a:rPr>
                <a:t>专业知识图谱构建</a:t>
              </a:r>
              <a:endParaRPr lang="en-GB" sz="1200" dirty="0">
                <a:solidFill>
                  <a:srgbClr val="888886"/>
                </a:solidFill>
              </a:endParaRPr>
            </a:p>
          </p:txBody>
        </p:sp>
        <p:sp>
          <p:nvSpPr>
            <p:cNvPr id="83" name="TextBox 29">
              <a:extLst>
                <a:ext uri="{FF2B5EF4-FFF2-40B4-BE49-F238E27FC236}">
                  <a16:creationId xmlns:a16="http://schemas.microsoft.com/office/drawing/2014/main" id="{65F16A3E-4D8C-4EFC-AEEC-12FEB7D804A1}"/>
                </a:ext>
              </a:extLst>
            </p:cNvPr>
            <p:cNvSpPr txBox="1"/>
            <p:nvPr/>
          </p:nvSpPr>
          <p:spPr>
            <a:xfrm>
              <a:off x="9754739" y="2853384"/>
              <a:ext cx="2031325" cy="369332"/>
            </a:xfrm>
            <a:prstGeom prst="rect">
              <a:avLst/>
            </a:prstGeom>
            <a:noFill/>
          </p:spPr>
          <p:txBody>
            <a:bodyPr wrap="none" rtlCol="0">
              <a:spAutoFit/>
            </a:bodyPr>
            <a:lstStyle/>
            <a:p>
              <a:r>
                <a:rPr lang="zh-CN" altLang="en-US" b="1" dirty="0">
                  <a:solidFill>
                    <a:srgbClr val="888886"/>
                  </a:solidFill>
                </a:rPr>
                <a:t>遥感数据关联挖掘</a:t>
              </a:r>
              <a:endParaRPr lang="en-GB" b="1" dirty="0">
                <a:solidFill>
                  <a:srgbClr val="888886"/>
                </a:solidFill>
              </a:endParaRPr>
            </a:p>
          </p:txBody>
        </p:sp>
      </p:grpSp>
      <p:sp>
        <p:nvSpPr>
          <p:cNvPr id="20" name="文本框 19">
            <a:extLst>
              <a:ext uri="{FF2B5EF4-FFF2-40B4-BE49-F238E27FC236}">
                <a16:creationId xmlns:a16="http://schemas.microsoft.com/office/drawing/2014/main" id="{3562CA5B-9884-4CFC-BFBB-3A4A7902A3AB}"/>
              </a:ext>
            </a:extLst>
          </p:cNvPr>
          <p:cNvSpPr txBox="1"/>
          <p:nvPr/>
        </p:nvSpPr>
        <p:spPr>
          <a:xfrm>
            <a:off x="702009" y="514023"/>
            <a:ext cx="849699" cy="769441"/>
          </a:xfrm>
          <a:prstGeom prst="rect">
            <a:avLst/>
          </a:prstGeom>
          <a:noFill/>
        </p:spPr>
        <p:txBody>
          <a:bodyPr wrap="square" rtlCol="0">
            <a:spAutoFit/>
          </a:bodyPr>
          <a:lstStyle/>
          <a:p>
            <a:r>
              <a:rPr lang="en-US" altLang="zh-CN" sz="4400" b="1" dirty="0">
                <a:solidFill>
                  <a:srgbClr val="888886"/>
                </a:solidFill>
                <a:latin typeface="Script MT Bold" panose="03040602040607080904" pitchFamily="66" charset="0"/>
                <a:ea typeface="Yu Gothic UI Light" panose="020B0300000000000000" pitchFamily="34" charset="-128"/>
              </a:rPr>
              <a:t>02</a:t>
            </a:r>
            <a:endParaRPr lang="zh-CN" altLang="en-US" sz="4400" b="1" dirty="0">
              <a:solidFill>
                <a:srgbClr val="888886"/>
              </a:solidFill>
              <a:latin typeface="Script MT Bold" panose="03040602040607080904" pitchFamily="66" charset="0"/>
              <a:ea typeface="Yu Gothic UI Light" panose="020B0300000000000000" pitchFamily="34" charset="-128"/>
            </a:endParaRPr>
          </a:p>
        </p:txBody>
      </p:sp>
    </p:spTree>
    <p:extLst>
      <p:ext uri="{BB962C8B-B14F-4D97-AF65-F5344CB8AC3E}">
        <p14:creationId xmlns:p14="http://schemas.microsoft.com/office/powerpoint/2010/main" val="205099462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ox(out)">
                                      <p:cBhvr>
                                        <p:cTn id="7" dur="1500"/>
                                        <p:tgtEl>
                                          <p:spTgt spid="66"/>
                                        </p:tgtEl>
                                      </p:cBhvr>
                                    </p:animEffect>
                                  </p:childTnLst>
                                </p:cTn>
                              </p:par>
                            </p:childTnLst>
                          </p:cTn>
                        </p:par>
                        <p:par>
                          <p:cTn id="8" fill="hold">
                            <p:stCondLst>
                              <p:cond delay="1500"/>
                            </p:stCondLst>
                            <p:childTnLst>
                              <p:par>
                                <p:cTn id="9" presetID="12" presetClass="entr" presetSubtype="2"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p:tgtEl>
                                          <p:spTgt spid="72"/>
                                        </p:tgtEl>
                                        <p:attrNameLst>
                                          <p:attrName>ppt_x</p:attrName>
                                        </p:attrNameLst>
                                      </p:cBhvr>
                                      <p:tavLst>
                                        <p:tav tm="0">
                                          <p:val>
                                            <p:strVal val="#ppt_x+#ppt_w*1.125000"/>
                                          </p:val>
                                        </p:tav>
                                        <p:tav tm="100000">
                                          <p:val>
                                            <p:strVal val="#ppt_x"/>
                                          </p:val>
                                        </p:tav>
                                      </p:tavLst>
                                    </p:anim>
                                    <p:animEffect transition="in" filter="wipe(left)">
                                      <p:cBhvr>
                                        <p:cTn id="12" dur="500"/>
                                        <p:tgtEl>
                                          <p:spTgt spid="72"/>
                                        </p:tgtEl>
                                      </p:cBhvr>
                                    </p:animEffect>
                                  </p:childTnLst>
                                </p:cTn>
                              </p:par>
                            </p:childTnLst>
                          </p:cTn>
                        </p:par>
                        <p:par>
                          <p:cTn id="13" fill="hold">
                            <p:stCondLst>
                              <p:cond delay="2000"/>
                            </p:stCondLst>
                            <p:childTnLst>
                              <p:par>
                                <p:cTn id="14" presetID="12" presetClass="entr" presetSubtype="2"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500"/>
                                        <p:tgtEl>
                                          <p:spTgt spid="75"/>
                                        </p:tgtEl>
                                        <p:attrNameLst>
                                          <p:attrName>ppt_x</p:attrName>
                                        </p:attrNameLst>
                                      </p:cBhvr>
                                      <p:tavLst>
                                        <p:tav tm="0">
                                          <p:val>
                                            <p:strVal val="#ppt_x+#ppt_w*1.125000"/>
                                          </p:val>
                                        </p:tav>
                                        <p:tav tm="100000">
                                          <p:val>
                                            <p:strVal val="#ppt_x"/>
                                          </p:val>
                                        </p:tav>
                                      </p:tavLst>
                                    </p:anim>
                                    <p:animEffect transition="in" filter="wipe(left)">
                                      <p:cBhvr>
                                        <p:cTn id="17" dur="500"/>
                                        <p:tgtEl>
                                          <p:spTgt spid="75"/>
                                        </p:tgtEl>
                                      </p:cBhvr>
                                    </p:animEffect>
                                  </p:childTnLst>
                                </p:cTn>
                              </p:par>
                            </p:childTnLst>
                          </p:cTn>
                        </p:par>
                        <p:par>
                          <p:cTn id="18" fill="hold">
                            <p:stCondLst>
                              <p:cond delay="2500"/>
                            </p:stCondLst>
                            <p:childTnLst>
                              <p:par>
                                <p:cTn id="19" presetID="12" presetClass="entr" presetSubtype="8"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additive="base">
                                        <p:cTn id="21" dur="500"/>
                                        <p:tgtEl>
                                          <p:spTgt spid="78"/>
                                        </p:tgtEl>
                                        <p:attrNameLst>
                                          <p:attrName>ppt_x</p:attrName>
                                        </p:attrNameLst>
                                      </p:cBhvr>
                                      <p:tavLst>
                                        <p:tav tm="0">
                                          <p:val>
                                            <p:strVal val="#ppt_x-#ppt_w*1.125000"/>
                                          </p:val>
                                        </p:tav>
                                        <p:tav tm="100000">
                                          <p:val>
                                            <p:strVal val="#ppt_x"/>
                                          </p:val>
                                        </p:tav>
                                      </p:tavLst>
                                    </p:anim>
                                    <p:animEffect transition="in" filter="wipe(right)">
                                      <p:cBhvr>
                                        <p:cTn id="22" dur="500"/>
                                        <p:tgtEl>
                                          <p:spTgt spid="78"/>
                                        </p:tgtEl>
                                      </p:cBhvr>
                                    </p:animEffect>
                                  </p:childTnLst>
                                </p:cTn>
                              </p:par>
                            </p:childTnLst>
                          </p:cTn>
                        </p:par>
                        <p:par>
                          <p:cTn id="23" fill="hold">
                            <p:stCondLst>
                              <p:cond delay="3000"/>
                            </p:stCondLst>
                            <p:childTnLst>
                              <p:par>
                                <p:cTn id="24" presetID="12" presetClass="entr" presetSubtype="8"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p:tgtEl>
                                          <p:spTgt spid="81"/>
                                        </p:tgtEl>
                                        <p:attrNameLst>
                                          <p:attrName>ppt_x</p:attrName>
                                        </p:attrNameLst>
                                      </p:cBhvr>
                                      <p:tavLst>
                                        <p:tav tm="0">
                                          <p:val>
                                            <p:strVal val="#ppt_x-#ppt_w*1.125000"/>
                                          </p:val>
                                        </p:tav>
                                        <p:tav tm="100000">
                                          <p:val>
                                            <p:strVal val="#ppt_x"/>
                                          </p:val>
                                        </p:tav>
                                      </p:tavLst>
                                    </p:anim>
                                    <p:animEffect transition="in" filter="wipe(right)">
                                      <p:cBhvr>
                                        <p:cTn id="2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010814B-2C12-4FA3-A9A4-4B5CD86252E9}"/>
              </a:ext>
            </a:extLst>
          </p:cNvPr>
          <p:cNvGrpSpPr/>
          <p:nvPr/>
        </p:nvGrpSpPr>
        <p:grpSpPr>
          <a:xfrm>
            <a:off x="1062353" y="1840947"/>
            <a:ext cx="3909600" cy="996978"/>
            <a:chOff x="861426" y="4109806"/>
            <a:chExt cx="2065630" cy="650630"/>
          </a:xfrm>
        </p:grpSpPr>
        <p:sp>
          <p:nvSpPr>
            <p:cNvPr id="4" name="TextBox 30">
              <a:extLst>
                <a:ext uri="{FF2B5EF4-FFF2-40B4-BE49-F238E27FC236}">
                  <a16:creationId xmlns:a16="http://schemas.microsoft.com/office/drawing/2014/main" id="{71077F36-1B20-4C55-A31F-2481367F4905}"/>
                </a:ext>
              </a:extLst>
            </p:cNvPr>
            <p:cNvSpPr txBox="1"/>
            <p:nvPr/>
          </p:nvSpPr>
          <p:spPr>
            <a:xfrm>
              <a:off x="1238662" y="4314608"/>
              <a:ext cx="1311156" cy="241027"/>
            </a:xfrm>
            <a:prstGeom prst="rect">
              <a:avLst/>
            </a:prstGeom>
            <a:noFill/>
          </p:spPr>
          <p:txBody>
            <a:bodyPr wrap="square" rtlCol="0">
              <a:spAutoFit/>
            </a:bodyPr>
            <a:lstStyle/>
            <a:p>
              <a:r>
                <a:rPr lang="zh-CN" altLang="en-US" b="1" dirty="0">
                  <a:solidFill>
                    <a:srgbClr val="888886"/>
                  </a:solidFill>
                </a:rPr>
                <a:t>单传感器数据精准处理</a:t>
              </a:r>
            </a:p>
          </p:txBody>
        </p:sp>
        <p:sp>
          <p:nvSpPr>
            <p:cNvPr id="3" name="流程图: 终止 2">
              <a:extLst>
                <a:ext uri="{FF2B5EF4-FFF2-40B4-BE49-F238E27FC236}">
                  <a16:creationId xmlns:a16="http://schemas.microsoft.com/office/drawing/2014/main" id="{F10E8349-B6A1-4B14-B64D-B167F2E76BBA}"/>
                </a:ext>
              </a:extLst>
            </p:cNvPr>
            <p:cNvSpPr/>
            <p:nvPr/>
          </p:nvSpPr>
          <p:spPr>
            <a:xfrm>
              <a:off x="861426" y="4109806"/>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sp>
        <p:nvSpPr>
          <p:cNvPr id="28" name="文本框 27">
            <a:extLst>
              <a:ext uri="{FF2B5EF4-FFF2-40B4-BE49-F238E27FC236}">
                <a16:creationId xmlns:a16="http://schemas.microsoft.com/office/drawing/2014/main" id="{07ACB447-5219-4881-A045-E312197EFCAD}"/>
              </a:ext>
            </a:extLst>
          </p:cNvPr>
          <p:cNvSpPr txBox="1"/>
          <p:nvPr/>
        </p:nvSpPr>
        <p:spPr>
          <a:xfrm>
            <a:off x="702009" y="514023"/>
            <a:ext cx="1083247" cy="769441"/>
          </a:xfrm>
          <a:prstGeom prst="rect">
            <a:avLst/>
          </a:prstGeom>
          <a:noFill/>
        </p:spPr>
        <p:txBody>
          <a:bodyPr wrap="square" rtlCol="0">
            <a:spAutoFit/>
          </a:bodyPr>
          <a:lstStyle/>
          <a:p>
            <a:r>
              <a:rPr lang="en-US" altLang="zh-CN" sz="4400" b="1" dirty="0">
                <a:solidFill>
                  <a:srgbClr val="888886"/>
                </a:solidFill>
                <a:latin typeface="Script MT Bold" panose="03040602040607080904" pitchFamily="66" charset="0"/>
                <a:ea typeface="Yu Gothic UI Light" panose="020B0300000000000000" pitchFamily="34" charset="-128"/>
              </a:rPr>
              <a:t>02</a:t>
            </a:r>
            <a:endParaRPr lang="zh-CN" altLang="en-US" sz="4400" b="1" dirty="0">
              <a:solidFill>
                <a:srgbClr val="888886"/>
              </a:solidFill>
              <a:latin typeface="Script MT Bold" panose="03040602040607080904" pitchFamily="66" charset="0"/>
              <a:ea typeface="Yu Gothic UI Light" panose="020B0300000000000000" pitchFamily="34" charset="-128"/>
            </a:endParaRPr>
          </a:p>
        </p:txBody>
      </p:sp>
      <p:grpSp>
        <p:nvGrpSpPr>
          <p:cNvPr id="14" name="组合 13">
            <a:extLst>
              <a:ext uri="{FF2B5EF4-FFF2-40B4-BE49-F238E27FC236}">
                <a16:creationId xmlns:a16="http://schemas.microsoft.com/office/drawing/2014/main" id="{C14E762B-A57A-6611-E987-E1B366168185}"/>
              </a:ext>
            </a:extLst>
          </p:cNvPr>
          <p:cNvGrpSpPr/>
          <p:nvPr/>
        </p:nvGrpSpPr>
        <p:grpSpPr>
          <a:xfrm>
            <a:off x="1062353" y="3430960"/>
            <a:ext cx="3909601" cy="996978"/>
            <a:chOff x="1292342" y="4371871"/>
            <a:chExt cx="2065630" cy="650630"/>
          </a:xfrm>
        </p:grpSpPr>
        <p:sp>
          <p:nvSpPr>
            <p:cNvPr id="23" name="TextBox 30">
              <a:extLst>
                <a:ext uri="{FF2B5EF4-FFF2-40B4-BE49-F238E27FC236}">
                  <a16:creationId xmlns:a16="http://schemas.microsoft.com/office/drawing/2014/main" id="{E677DBCC-BE4E-3AE7-D405-023820EFF60A}"/>
                </a:ext>
              </a:extLst>
            </p:cNvPr>
            <p:cNvSpPr txBox="1"/>
            <p:nvPr/>
          </p:nvSpPr>
          <p:spPr>
            <a:xfrm>
              <a:off x="1598817" y="4576673"/>
              <a:ext cx="1452677" cy="241027"/>
            </a:xfrm>
            <a:prstGeom prst="rect">
              <a:avLst/>
            </a:prstGeom>
            <a:noFill/>
          </p:spPr>
          <p:txBody>
            <a:bodyPr wrap="square" rtlCol="0">
              <a:spAutoFit/>
            </a:bodyPr>
            <a:lstStyle/>
            <a:p>
              <a:r>
                <a:rPr lang="zh-CN" altLang="en-US" b="1" dirty="0">
                  <a:solidFill>
                    <a:srgbClr val="888886"/>
                  </a:solidFill>
                </a:rPr>
                <a:t>多源遥感数据一致性处理</a:t>
              </a:r>
            </a:p>
          </p:txBody>
        </p:sp>
        <p:sp>
          <p:nvSpPr>
            <p:cNvPr id="25" name="流程图: 终止 24">
              <a:extLst>
                <a:ext uri="{FF2B5EF4-FFF2-40B4-BE49-F238E27FC236}">
                  <a16:creationId xmlns:a16="http://schemas.microsoft.com/office/drawing/2014/main" id="{2EEA05BE-D6CD-B215-B918-B98E1B13E32D}"/>
                </a:ext>
              </a:extLst>
            </p:cNvPr>
            <p:cNvSpPr/>
            <p:nvPr/>
          </p:nvSpPr>
          <p:spPr>
            <a:xfrm>
              <a:off x="1292342" y="4371871"/>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grpSp>
        <p:nvGrpSpPr>
          <p:cNvPr id="26" name="组合 25">
            <a:extLst>
              <a:ext uri="{FF2B5EF4-FFF2-40B4-BE49-F238E27FC236}">
                <a16:creationId xmlns:a16="http://schemas.microsoft.com/office/drawing/2014/main" id="{932330B5-5D53-4D53-1901-C62631D72677}"/>
              </a:ext>
            </a:extLst>
          </p:cNvPr>
          <p:cNvGrpSpPr/>
          <p:nvPr/>
        </p:nvGrpSpPr>
        <p:grpSpPr>
          <a:xfrm>
            <a:off x="1062349" y="5020973"/>
            <a:ext cx="3909604" cy="996978"/>
            <a:chOff x="861426" y="4109806"/>
            <a:chExt cx="2065630" cy="650630"/>
          </a:xfrm>
        </p:grpSpPr>
        <p:sp>
          <p:nvSpPr>
            <p:cNvPr id="29" name="TextBox 30">
              <a:extLst>
                <a:ext uri="{FF2B5EF4-FFF2-40B4-BE49-F238E27FC236}">
                  <a16:creationId xmlns:a16="http://schemas.microsoft.com/office/drawing/2014/main" id="{4F19D0FD-B3ED-C5C8-0F07-02D3174244EA}"/>
                </a:ext>
              </a:extLst>
            </p:cNvPr>
            <p:cNvSpPr txBox="1"/>
            <p:nvPr/>
          </p:nvSpPr>
          <p:spPr>
            <a:xfrm>
              <a:off x="1292343" y="4314608"/>
              <a:ext cx="1203797" cy="241027"/>
            </a:xfrm>
            <a:prstGeom prst="rect">
              <a:avLst/>
            </a:prstGeom>
            <a:noFill/>
          </p:spPr>
          <p:txBody>
            <a:bodyPr wrap="square" rtlCol="0">
              <a:spAutoFit/>
            </a:bodyPr>
            <a:lstStyle/>
            <a:p>
              <a:r>
                <a:rPr lang="zh-CN" altLang="en-US" b="1" dirty="0">
                  <a:solidFill>
                    <a:srgbClr val="888886"/>
                  </a:solidFill>
                </a:rPr>
                <a:t>遥感目标多任务学习</a:t>
              </a:r>
            </a:p>
          </p:txBody>
        </p:sp>
        <p:sp>
          <p:nvSpPr>
            <p:cNvPr id="30" name="流程图: 终止 29">
              <a:extLst>
                <a:ext uri="{FF2B5EF4-FFF2-40B4-BE49-F238E27FC236}">
                  <a16:creationId xmlns:a16="http://schemas.microsoft.com/office/drawing/2014/main" id="{0A993D7E-115D-BEA7-A39E-7B7940B0F723}"/>
                </a:ext>
              </a:extLst>
            </p:cNvPr>
            <p:cNvSpPr/>
            <p:nvPr/>
          </p:nvSpPr>
          <p:spPr>
            <a:xfrm>
              <a:off x="861426" y="4109806"/>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grpSp>
        <p:nvGrpSpPr>
          <p:cNvPr id="31" name="组合 30">
            <a:extLst>
              <a:ext uri="{FF2B5EF4-FFF2-40B4-BE49-F238E27FC236}">
                <a16:creationId xmlns:a16="http://schemas.microsoft.com/office/drawing/2014/main" id="{91056686-1971-3D7D-BC0E-06F43878E0BE}"/>
              </a:ext>
            </a:extLst>
          </p:cNvPr>
          <p:cNvGrpSpPr/>
          <p:nvPr/>
        </p:nvGrpSpPr>
        <p:grpSpPr>
          <a:xfrm>
            <a:off x="6435125" y="1819084"/>
            <a:ext cx="3909604" cy="1041527"/>
            <a:chOff x="861426" y="4109806"/>
            <a:chExt cx="2065630" cy="683372"/>
          </a:xfrm>
        </p:grpSpPr>
        <p:sp>
          <p:nvSpPr>
            <p:cNvPr id="32" name="TextBox 30">
              <a:extLst>
                <a:ext uri="{FF2B5EF4-FFF2-40B4-BE49-F238E27FC236}">
                  <a16:creationId xmlns:a16="http://schemas.microsoft.com/office/drawing/2014/main" id="{26DACD0B-2804-5864-EFD0-4D936A00B0FD}"/>
                </a:ext>
              </a:extLst>
            </p:cNvPr>
            <p:cNvSpPr txBox="1"/>
            <p:nvPr/>
          </p:nvSpPr>
          <p:spPr>
            <a:xfrm>
              <a:off x="996138" y="4282349"/>
              <a:ext cx="1796205" cy="510829"/>
            </a:xfrm>
            <a:prstGeom prst="rect">
              <a:avLst/>
            </a:prstGeom>
            <a:noFill/>
          </p:spPr>
          <p:txBody>
            <a:bodyPr wrap="square" rtlCol="0">
              <a:spAutoFit/>
            </a:bodyPr>
            <a:lstStyle/>
            <a:p>
              <a:r>
                <a:rPr lang="zh-CN" altLang="en-US" b="1" dirty="0">
                  <a:solidFill>
                    <a:srgbClr val="888886"/>
                  </a:solidFill>
                </a:rPr>
                <a:t>多源协同共性定量遥感产品生成</a:t>
              </a:r>
            </a:p>
          </p:txBody>
        </p:sp>
        <p:sp>
          <p:nvSpPr>
            <p:cNvPr id="33" name="流程图: 终止 32">
              <a:extLst>
                <a:ext uri="{FF2B5EF4-FFF2-40B4-BE49-F238E27FC236}">
                  <a16:creationId xmlns:a16="http://schemas.microsoft.com/office/drawing/2014/main" id="{9602F546-C141-C12D-4015-FC484F0D5E0D}"/>
                </a:ext>
              </a:extLst>
            </p:cNvPr>
            <p:cNvSpPr/>
            <p:nvPr/>
          </p:nvSpPr>
          <p:spPr>
            <a:xfrm>
              <a:off x="861426" y="4109806"/>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grpSp>
        <p:nvGrpSpPr>
          <p:cNvPr id="34" name="组合 33">
            <a:extLst>
              <a:ext uri="{FF2B5EF4-FFF2-40B4-BE49-F238E27FC236}">
                <a16:creationId xmlns:a16="http://schemas.microsoft.com/office/drawing/2014/main" id="{030594A8-5E06-C990-624C-A06DC0DB2107}"/>
              </a:ext>
            </a:extLst>
          </p:cNvPr>
          <p:cNvGrpSpPr/>
          <p:nvPr/>
        </p:nvGrpSpPr>
        <p:grpSpPr>
          <a:xfrm>
            <a:off x="6435129" y="3429000"/>
            <a:ext cx="3909600" cy="996978"/>
            <a:chOff x="861426" y="4109806"/>
            <a:chExt cx="2065630" cy="650630"/>
          </a:xfrm>
        </p:grpSpPr>
        <p:sp>
          <p:nvSpPr>
            <p:cNvPr id="35" name="TextBox 30">
              <a:extLst>
                <a:ext uri="{FF2B5EF4-FFF2-40B4-BE49-F238E27FC236}">
                  <a16:creationId xmlns:a16="http://schemas.microsoft.com/office/drawing/2014/main" id="{BACF7C41-4423-1807-F92A-99D543EE9C91}"/>
                </a:ext>
              </a:extLst>
            </p:cNvPr>
            <p:cNvSpPr txBox="1"/>
            <p:nvPr/>
          </p:nvSpPr>
          <p:spPr>
            <a:xfrm>
              <a:off x="1342843" y="4314608"/>
              <a:ext cx="1102792" cy="241027"/>
            </a:xfrm>
            <a:prstGeom prst="rect">
              <a:avLst/>
            </a:prstGeom>
            <a:noFill/>
          </p:spPr>
          <p:txBody>
            <a:bodyPr wrap="square" rtlCol="0">
              <a:spAutoFit/>
            </a:bodyPr>
            <a:lstStyle/>
            <a:p>
              <a:r>
                <a:rPr lang="zh-CN" altLang="en-US" b="1" dirty="0">
                  <a:solidFill>
                    <a:srgbClr val="888886"/>
                  </a:solidFill>
                </a:rPr>
                <a:t>遥感数据组织关联</a:t>
              </a:r>
            </a:p>
          </p:txBody>
        </p:sp>
        <p:sp>
          <p:nvSpPr>
            <p:cNvPr id="36" name="流程图: 终止 35">
              <a:extLst>
                <a:ext uri="{FF2B5EF4-FFF2-40B4-BE49-F238E27FC236}">
                  <a16:creationId xmlns:a16="http://schemas.microsoft.com/office/drawing/2014/main" id="{0D526491-9CA0-24E2-356A-B15AC0A6CC58}"/>
                </a:ext>
              </a:extLst>
            </p:cNvPr>
            <p:cNvSpPr/>
            <p:nvPr/>
          </p:nvSpPr>
          <p:spPr>
            <a:xfrm>
              <a:off x="861426" y="4109806"/>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grpSp>
        <p:nvGrpSpPr>
          <p:cNvPr id="37" name="组合 36">
            <a:extLst>
              <a:ext uri="{FF2B5EF4-FFF2-40B4-BE49-F238E27FC236}">
                <a16:creationId xmlns:a16="http://schemas.microsoft.com/office/drawing/2014/main" id="{A2100895-9ABC-2D5E-7361-A3A6808572EF}"/>
              </a:ext>
            </a:extLst>
          </p:cNvPr>
          <p:cNvGrpSpPr/>
          <p:nvPr/>
        </p:nvGrpSpPr>
        <p:grpSpPr>
          <a:xfrm>
            <a:off x="6435125" y="4994367"/>
            <a:ext cx="3909600" cy="996978"/>
            <a:chOff x="861426" y="4109806"/>
            <a:chExt cx="2065630" cy="650630"/>
          </a:xfrm>
        </p:grpSpPr>
        <p:sp>
          <p:nvSpPr>
            <p:cNvPr id="38" name="TextBox 30">
              <a:extLst>
                <a:ext uri="{FF2B5EF4-FFF2-40B4-BE49-F238E27FC236}">
                  <a16:creationId xmlns:a16="http://schemas.microsoft.com/office/drawing/2014/main" id="{898D6C21-17FB-76CD-C091-6D50D76E3A81}"/>
                </a:ext>
              </a:extLst>
            </p:cNvPr>
            <p:cNvSpPr txBox="1"/>
            <p:nvPr/>
          </p:nvSpPr>
          <p:spPr>
            <a:xfrm>
              <a:off x="1503884" y="4314608"/>
              <a:ext cx="780713" cy="241027"/>
            </a:xfrm>
            <a:prstGeom prst="rect">
              <a:avLst/>
            </a:prstGeom>
            <a:noFill/>
          </p:spPr>
          <p:txBody>
            <a:bodyPr wrap="square" rtlCol="0">
              <a:spAutoFit/>
            </a:bodyPr>
            <a:lstStyle/>
            <a:p>
              <a:r>
                <a:rPr lang="zh-CN" altLang="en-US" b="1" dirty="0">
                  <a:solidFill>
                    <a:srgbClr val="888886"/>
                  </a:solidFill>
                </a:rPr>
                <a:t>遥感大数据</a:t>
              </a:r>
            </a:p>
          </p:txBody>
        </p:sp>
        <p:sp>
          <p:nvSpPr>
            <p:cNvPr id="39" name="流程图: 终止 38">
              <a:extLst>
                <a:ext uri="{FF2B5EF4-FFF2-40B4-BE49-F238E27FC236}">
                  <a16:creationId xmlns:a16="http://schemas.microsoft.com/office/drawing/2014/main" id="{1B25796C-45E4-EDF5-2F57-E19939F87CBE}"/>
                </a:ext>
              </a:extLst>
            </p:cNvPr>
            <p:cNvSpPr/>
            <p:nvPr/>
          </p:nvSpPr>
          <p:spPr>
            <a:xfrm>
              <a:off x="861426" y="4109806"/>
              <a:ext cx="2065630" cy="650630"/>
            </a:xfrm>
            <a:prstGeom prst="flowChartTerminator">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88886"/>
                </a:solidFill>
              </a:endParaRPr>
            </a:p>
          </p:txBody>
        </p:sp>
      </p:grpSp>
    </p:spTree>
    <p:extLst>
      <p:ext uri="{BB962C8B-B14F-4D97-AF65-F5344CB8AC3E}">
        <p14:creationId xmlns:p14="http://schemas.microsoft.com/office/powerpoint/2010/main" val="37777081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righ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41BA4BAF-8064-4674-8C5E-AFDACDF5CFCA}"/>
              </a:ext>
            </a:extLst>
          </p:cNvPr>
          <p:cNvCxnSpPr>
            <a:cxnSpLocks/>
          </p:cNvCxnSpPr>
          <p:nvPr/>
        </p:nvCxnSpPr>
        <p:spPr>
          <a:xfrm rot="18900000" flipH="1">
            <a:off x="3077933" y="3429000"/>
            <a:ext cx="4419025"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D5023D69-7B2E-46CB-A596-48DB890A0B04}"/>
              </a:ext>
            </a:extLst>
          </p:cNvPr>
          <p:cNvSpPr txBox="1"/>
          <p:nvPr/>
        </p:nvSpPr>
        <p:spPr>
          <a:xfrm>
            <a:off x="3805126" y="1105287"/>
            <a:ext cx="1922321" cy="2092881"/>
          </a:xfrm>
          <a:prstGeom prst="rect">
            <a:avLst/>
          </a:prstGeom>
          <a:noFill/>
        </p:spPr>
        <p:txBody>
          <a:bodyPr wrap="none" rtlCol="0">
            <a:spAutoFit/>
          </a:bodyPr>
          <a:lstStyle/>
          <a:p>
            <a:r>
              <a:rPr lang="en-US" altLang="zh-CN"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rPr>
              <a:t>03</a:t>
            </a:r>
            <a:endParaRPr lang="zh-CN" altLang="en-US"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endParaRPr>
          </a:p>
        </p:txBody>
      </p:sp>
      <p:sp>
        <p:nvSpPr>
          <p:cNvPr id="25" name="文本框 24">
            <a:extLst>
              <a:ext uri="{FF2B5EF4-FFF2-40B4-BE49-F238E27FC236}">
                <a16:creationId xmlns:a16="http://schemas.microsoft.com/office/drawing/2014/main" id="{7DA15435-24AF-4ACE-BEA0-654D8EF57A71}"/>
              </a:ext>
            </a:extLst>
          </p:cNvPr>
          <p:cNvSpPr txBox="1"/>
          <p:nvPr/>
        </p:nvSpPr>
        <p:spPr>
          <a:xfrm>
            <a:off x="5519057" y="3966257"/>
            <a:ext cx="4862616" cy="1200329"/>
          </a:xfrm>
          <a:prstGeom prst="rect">
            <a:avLst/>
          </a:prstGeom>
          <a:noFill/>
        </p:spPr>
        <p:txBody>
          <a:bodyPr wrap="square" rtlCol="0">
            <a:spAutoFit/>
          </a:bodyPr>
          <a:lstStyle/>
          <a:p>
            <a:pPr algn="just"/>
            <a:r>
              <a:rPr lang="zh-CN" altLang="en-US" b="1" dirty="0">
                <a:solidFill>
                  <a:srgbClr val="888886"/>
                </a:solidFill>
              </a:rPr>
              <a:t>武汉大学智能感知与机器学习组</a:t>
            </a:r>
            <a:endParaRPr lang="en-US" altLang="zh-CN" b="1" dirty="0">
              <a:solidFill>
                <a:srgbClr val="888886"/>
              </a:solidFill>
            </a:endParaRPr>
          </a:p>
          <a:p>
            <a:pPr algn="just"/>
            <a:r>
              <a:rPr lang="zh-CN" altLang="en-US" b="1" dirty="0">
                <a:solidFill>
                  <a:srgbClr val="888886"/>
                </a:solidFill>
              </a:rPr>
              <a:t>武汉大学数字摄影测量与计算机视觉研究中心</a:t>
            </a:r>
            <a:endParaRPr lang="en-US" altLang="zh-CN" b="1" dirty="0">
              <a:solidFill>
                <a:srgbClr val="888886"/>
              </a:solidFill>
            </a:endParaRPr>
          </a:p>
          <a:p>
            <a:pPr algn="just"/>
            <a:r>
              <a:rPr lang="zh-CN" altLang="en-US" b="1" dirty="0">
                <a:solidFill>
                  <a:srgbClr val="888886"/>
                </a:solidFill>
              </a:rPr>
              <a:t>测绘遥感信息工程国家重点实验室</a:t>
            </a:r>
            <a:endParaRPr lang="en-US" altLang="zh-CN" b="1" dirty="0">
              <a:solidFill>
                <a:srgbClr val="888886"/>
              </a:solidFill>
            </a:endParaRPr>
          </a:p>
          <a:p>
            <a:pPr algn="just"/>
            <a:r>
              <a:rPr lang="zh-CN" altLang="en-US" b="1" dirty="0">
                <a:solidFill>
                  <a:srgbClr val="888886"/>
                </a:solidFill>
              </a:rPr>
              <a:t>智能化遥感数据提取分析与应用研究组</a:t>
            </a:r>
            <a:endParaRPr lang="en-US" altLang="zh-CN" b="1" dirty="0">
              <a:solidFill>
                <a:srgbClr val="888886"/>
              </a:solidFill>
            </a:endParaRPr>
          </a:p>
        </p:txBody>
      </p:sp>
      <p:grpSp>
        <p:nvGrpSpPr>
          <p:cNvPr id="2" name="组合 1">
            <a:extLst>
              <a:ext uri="{FF2B5EF4-FFF2-40B4-BE49-F238E27FC236}">
                <a16:creationId xmlns:a16="http://schemas.microsoft.com/office/drawing/2014/main" id="{052493E3-3A0F-48CB-AA25-975289AD32DB}"/>
              </a:ext>
            </a:extLst>
          </p:cNvPr>
          <p:cNvGrpSpPr/>
          <p:nvPr/>
        </p:nvGrpSpPr>
        <p:grpSpPr>
          <a:xfrm>
            <a:off x="4295522" y="3085851"/>
            <a:ext cx="1983846" cy="686298"/>
            <a:chOff x="5104077" y="3085851"/>
            <a:chExt cx="1983846" cy="686298"/>
          </a:xfrm>
        </p:grpSpPr>
        <p:sp>
          <p:nvSpPr>
            <p:cNvPr id="7" name="流程图: 终止 6">
              <a:extLst>
                <a:ext uri="{FF2B5EF4-FFF2-40B4-BE49-F238E27FC236}">
                  <a16:creationId xmlns:a16="http://schemas.microsoft.com/office/drawing/2014/main" id="{6044414A-AAC1-447B-9DAC-174B002F310D}"/>
                </a:ext>
              </a:extLst>
            </p:cNvPr>
            <p:cNvSpPr/>
            <p:nvPr/>
          </p:nvSpPr>
          <p:spPr>
            <a:xfrm>
              <a:off x="5104077" y="3085851"/>
              <a:ext cx="1983846" cy="686298"/>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8886"/>
                </a:solidFill>
              </a:endParaRPr>
            </a:p>
          </p:txBody>
        </p:sp>
        <p:sp>
          <p:nvSpPr>
            <p:cNvPr id="24" name="矩形 23">
              <a:extLst>
                <a:ext uri="{FF2B5EF4-FFF2-40B4-BE49-F238E27FC236}">
                  <a16:creationId xmlns:a16="http://schemas.microsoft.com/office/drawing/2014/main" id="{D8C85951-69E3-4268-BA3F-0B3E11AC0E51}"/>
                </a:ext>
              </a:extLst>
            </p:cNvPr>
            <p:cNvSpPr/>
            <p:nvPr/>
          </p:nvSpPr>
          <p:spPr>
            <a:xfrm>
              <a:off x="5221401" y="3198168"/>
              <a:ext cx="1749197" cy="461665"/>
            </a:xfrm>
            <a:prstGeom prst="rect">
              <a:avLst/>
            </a:prstGeom>
          </p:spPr>
          <p:txBody>
            <a:bodyPr wrap="none">
              <a:spAutoFit/>
            </a:bodyPr>
            <a:lstStyle/>
            <a:p>
              <a:pPr eaLnBrk="0" fontAlgn="auto" hangingPunct="0">
                <a:spcBef>
                  <a:spcPts val="0"/>
                </a:spcBef>
                <a:spcAft>
                  <a:spcPts val="0"/>
                </a:spcAft>
                <a:defRPr/>
              </a:pPr>
              <a:r>
                <a:rPr lang="zh-CN" altLang="en-US" sz="2400" b="1" dirty="0">
                  <a:solidFill>
                    <a:srgbClr val="888886"/>
                  </a:solidFill>
                  <a:latin typeface="微软雅黑" panose="020B0503020204020204" pitchFamily="34" charset="-122"/>
                  <a:ea typeface="微软雅黑" panose="020B0503020204020204" pitchFamily="34" charset="-122"/>
                </a:rPr>
                <a:t>遥感</a:t>
              </a:r>
              <a:r>
                <a:rPr lang="en-US" altLang="zh-CN" sz="2400" b="1" dirty="0">
                  <a:solidFill>
                    <a:srgbClr val="888886"/>
                  </a:solidFill>
                  <a:latin typeface="微软雅黑" panose="020B0503020204020204" pitchFamily="34" charset="-122"/>
                  <a:ea typeface="微软雅黑" panose="020B0503020204020204" pitchFamily="34" charset="-122"/>
                </a:rPr>
                <a:t>AI</a:t>
              </a:r>
              <a:r>
                <a:rPr lang="zh-CN" altLang="en-US" sz="2400" b="1" dirty="0">
                  <a:solidFill>
                    <a:srgbClr val="888886"/>
                  </a:solidFill>
                  <a:latin typeface="微软雅黑" panose="020B0503020204020204" pitchFamily="34" charset="-122"/>
                  <a:ea typeface="微软雅黑" panose="020B0503020204020204" pitchFamily="34" charset="-122"/>
                </a:rPr>
                <a:t>团队</a:t>
              </a:r>
              <a:endParaRPr lang="en-US" altLang="zh-CN" sz="2400" b="1" dirty="0">
                <a:solidFill>
                  <a:srgbClr val="88888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5881734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7B680025-690F-9FC5-2E4E-D7F405CEF976}"/>
              </a:ext>
            </a:extLst>
          </p:cNvPr>
          <p:cNvCxnSpPr>
            <a:cxnSpLocks/>
          </p:cNvCxnSpPr>
          <p:nvPr/>
        </p:nvCxnSpPr>
        <p:spPr>
          <a:xfrm>
            <a:off x="2585221" y="985892"/>
            <a:ext cx="7021558"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itle 13">
            <a:extLst>
              <a:ext uri="{FF2B5EF4-FFF2-40B4-BE49-F238E27FC236}">
                <a16:creationId xmlns:a16="http://schemas.microsoft.com/office/drawing/2014/main" id="{73367F1C-241E-A324-B619-A7247CF9E674}"/>
              </a:ext>
            </a:extLst>
          </p:cNvPr>
          <p:cNvSpPr txBox="1"/>
          <p:nvPr/>
        </p:nvSpPr>
        <p:spPr>
          <a:xfrm>
            <a:off x="2610720" y="351417"/>
            <a:ext cx="6970559" cy="634475"/>
          </a:xfrm>
          <a:prstGeom prst="rect">
            <a:avLst/>
          </a:prstGeom>
        </p:spPr>
        <p:txBody>
          <a:bodyPr vert="horz" lIns="121920" tIns="60960" rIns="121920" bIns="60960" rtlCol="0" anchor="ctr">
            <a:noAutofit/>
          </a:body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cs typeface="+mn-cs"/>
              </a:rPr>
              <a:t>武汉大学智能感知与机器学习组</a:t>
            </a:r>
          </a:p>
        </p:txBody>
      </p:sp>
      <p:sp>
        <p:nvSpPr>
          <p:cNvPr id="16" name="文本框 15">
            <a:extLst>
              <a:ext uri="{FF2B5EF4-FFF2-40B4-BE49-F238E27FC236}">
                <a16:creationId xmlns:a16="http://schemas.microsoft.com/office/drawing/2014/main" id="{80F25101-A713-9BF0-1F93-68AA1E5B2A9A}"/>
              </a:ext>
            </a:extLst>
          </p:cNvPr>
          <p:cNvSpPr txBox="1"/>
          <p:nvPr/>
        </p:nvSpPr>
        <p:spPr>
          <a:xfrm>
            <a:off x="157019" y="1279125"/>
            <a:ext cx="4331854" cy="2585323"/>
          </a:xfrm>
          <a:prstGeom prst="rect">
            <a:avLst/>
          </a:prstGeom>
          <a:noFill/>
        </p:spPr>
        <p:txBody>
          <a:bodyPr wrap="square">
            <a:spAutoFit/>
          </a:bodyPr>
          <a:lstStyle/>
          <a:p>
            <a:r>
              <a:rPr lang="en-US" altLang="zh-CN" dirty="0">
                <a:latin typeface="+mn-ea"/>
              </a:rPr>
              <a:t>Sigma (Sensing </a:t>
            </a:r>
            <a:r>
              <a:rPr lang="en-US" altLang="zh-CN" dirty="0" err="1">
                <a:latin typeface="+mn-ea"/>
              </a:rPr>
              <a:t>IntelliGence</a:t>
            </a:r>
            <a:r>
              <a:rPr lang="en-US" altLang="zh-CN" dirty="0">
                <a:latin typeface="+mn-ea"/>
              </a:rPr>
              <a:t> and </a:t>
            </a:r>
            <a:r>
              <a:rPr lang="en-US" altLang="zh-CN" dirty="0" err="1">
                <a:latin typeface="+mn-ea"/>
              </a:rPr>
              <a:t>MAchine</a:t>
            </a:r>
            <a:r>
              <a:rPr lang="en-US" altLang="zh-CN" dirty="0">
                <a:latin typeface="+mn-ea"/>
              </a:rPr>
              <a:t> learning group) </a:t>
            </a:r>
          </a:p>
          <a:p>
            <a:r>
              <a:rPr lang="zh-CN" altLang="en-US" dirty="0">
                <a:latin typeface="+mn-ea"/>
              </a:rPr>
              <a:t>小组负责人为杜博教授，依托武汉大学计算机学院、测绘遥感信息工程国家重点实验室。</a:t>
            </a:r>
            <a:endParaRPr lang="en-US" altLang="zh-CN" dirty="0">
              <a:latin typeface="+mn-ea"/>
            </a:endParaRPr>
          </a:p>
          <a:p>
            <a:r>
              <a:rPr lang="zh-CN" altLang="en-US" dirty="0">
                <a:latin typeface="+mn-ea"/>
              </a:rPr>
              <a:t>课题组主要研究人工智能、机器学习、计算机视觉等领域的理论与技术，实现自然图像、医学图像和遥感图像的高精度、高效和智能化解译。</a:t>
            </a:r>
          </a:p>
        </p:txBody>
      </p:sp>
      <p:sp>
        <p:nvSpPr>
          <p:cNvPr id="20" name="文本框 19">
            <a:extLst>
              <a:ext uri="{FF2B5EF4-FFF2-40B4-BE49-F238E27FC236}">
                <a16:creationId xmlns:a16="http://schemas.microsoft.com/office/drawing/2014/main" id="{CCC07DAB-742F-2797-67DD-BE65D7492859}"/>
              </a:ext>
            </a:extLst>
          </p:cNvPr>
          <p:cNvSpPr txBox="1"/>
          <p:nvPr/>
        </p:nvSpPr>
        <p:spPr>
          <a:xfrm>
            <a:off x="157019" y="4101547"/>
            <a:ext cx="4331854" cy="1477328"/>
          </a:xfrm>
          <a:prstGeom prst="rect">
            <a:avLst/>
          </a:prstGeom>
          <a:noFill/>
        </p:spPr>
        <p:txBody>
          <a:bodyPr wrap="square">
            <a:spAutoFit/>
          </a:bodyPr>
          <a:lstStyle/>
          <a:p>
            <a:r>
              <a:rPr lang="zh-CN" altLang="en-US" dirty="0"/>
              <a:t>研究内容：</a:t>
            </a:r>
            <a:endParaRPr lang="en-US" altLang="zh-CN" dirty="0"/>
          </a:p>
          <a:p>
            <a:r>
              <a:rPr lang="zh-CN" altLang="en-US" dirty="0"/>
              <a:t>深度学习与图像场景理解；迁移学习与分类研究；稀疏学习与目标识别；图像变化检测；盲信号分解理论；医学图像处理和癌变细胞诊断。</a:t>
            </a:r>
          </a:p>
        </p:txBody>
      </p:sp>
      <p:pic>
        <p:nvPicPr>
          <p:cNvPr id="26" name="图片 25">
            <a:extLst>
              <a:ext uri="{FF2B5EF4-FFF2-40B4-BE49-F238E27FC236}">
                <a16:creationId xmlns:a16="http://schemas.microsoft.com/office/drawing/2014/main" id="{1D166176-BE51-79B8-25DF-C11884352BD9}"/>
              </a:ext>
            </a:extLst>
          </p:cNvPr>
          <p:cNvPicPr>
            <a:picLocks noChangeAspect="1"/>
          </p:cNvPicPr>
          <p:nvPr/>
        </p:nvPicPr>
        <p:blipFill>
          <a:blip r:embed="rId3"/>
          <a:stretch>
            <a:fillRect/>
          </a:stretch>
        </p:blipFill>
        <p:spPr>
          <a:xfrm>
            <a:off x="4810074" y="1713217"/>
            <a:ext cx="7141780" cy="3431566"/>
          </a:xfrm>
          <a:prstGeom prst="rect">
            <a:avLst/>
          </a:prstGeom>
        </p:spPr>
      </p:pic>
    </p:spTree>
    <p:extLst>
      <p:ext uri="{BB962C8B-B14F-4D97-AF65-F5344CB8AC3E}">
        <p14:creationId xmlns:p14="http://schemas.microsoft.com/office/powerpoint/2010/main" val="3833428012"/>
      </p:ext>
    </p:extLst>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C03AA06-39EB-F74E-DEEF-B2C6D07ED725}"/>
              </a:ext>
            </a:extLst>
          </p:cNvPr>
          <p:cNvPicPr>
            <a:picLocks noChangeAspect="1"/>
          </p:cNvPicPr>
          <p:nvPr/>
        </p:nvPicPr>
        <p:blipFill>
          <a:blip r:embed="rId3"/>
          <a:stretch>
            <a:fillRect/>
          </a:stretch>
        </p:blipFill>
        <p:spPr>
          <a:xfrm>
            <a:off x="0" y="1090612"/>
            <a:ext cx="2781300" cy="4676775"/>
          </a:xfrm>
          <a:prstGeom prst="rect">
            <a:avLst/>
          </a:prstGeom>
        </p:spPr>
      </p:pic>
      <p:sp>
        <p:nvSpPr>
          <p:cNvPr id="11" name="文本框 10">
            <a:extLst>
              <a:ext uri="{FF2B5EF4-FFF2-40B4-BE49-F238E27FC236}">
                <a16:creationId xmlns:a16="http://schemas.microsoft.com/office/drawing/2014/main" id="{71C55B8A-0898-CB31-F331-77AD52F66508}"/>
              </a:ext>
            </a:extLst>
          </p:cNvPr>
          <p:cNvSpPr txBox="1"/>
          <p:nvPr/>
        </p:nvSpPr>
        <p:spPr>
          <a:xfrm>
            <a:off x="2844169" y="1487054"/>
            <a:ext cx="4268463" cy="3693319"/>
          </a:xfrm>
          <a:prstGeom prst="rect">
            <a:avLst/>
          </a:prstGeom>
          <a:noFill/>
        </p:spPr>
        <p:txBody>
          <a:bodyPr wrap="square" rtlCol="0">
            <a:spAutoFit/>
          </a:bodyPr>
          <a:lstStyle/>
          <a:p>
            <a:r>
              <a:rPr lang="zh-CN" altLang="en-US" b="1" dirty="0"/>
              <a:t>杜博 </a:t>
            </a:r>
            <a:r>
              <a:rPr lang="zh-CN" altLang="en-US" dirty="0">
                <a:solidFill>
                  <a:srgbClr val="888886"/>
                </a:solidFill>
              </a:rPr>
              <a:t> </a:t>
            </a:r>
          </a:p>
          <a:p>
            <a:r>
              <a:rPr lang="zh-CN" altLang="en-US" b="0" i="0" dirty="0">
                <a:solidFill>
                  <a:srgbClr val="888886"/>
                </a:solidFill>
                <a:effectLst/>
                <a:latin typeface="+mn-ea"/>
              </a:rPr>
              <a:t>武汉大学计算机学院院长，国家杰出青年科学基金获得者，国家优秀青年科学基金获得者，珞珈特聘教授，博士生导师。</a:t>
            </a:r>
            <a:endParaRPr lang="en-US" altLang="zh-CN" b="0" i="0" dirty="0">
              <a:solidFill>
                <a:srgbClr val="888886"/>
              </a:solidFill>
              <a:effectLst/>
              <a:latin typeface="+mn-ea"/>
            </a:endParaRPr>
          </a:p>
          <a:p>
            <a:r>
              <a:rPr lang="zh-CN" altLang="en-US" dirty="0">
                <a:solidFill>
                  <a:srgbClr val="888886"/>
                </a:solidFill>
                <a:latin typeface="+mn-ea"/>
              </a:rPr>
              <a:t>主要从事人工智能、计算机视觉和图像处理等方面的研究工作，近五年主持和参与相关纵向研究课题</a:t>
            </a:r>
            <a:r>
              <a:rPr lang="en-US" altLang="zh-CN" dirty="0">
                <a:solidFill>
                  <a:srgbClr val="888886"/>
                </a:solidFill>
                <a:latin typeface="+mn-ea"/>
              </a:rPr>
              <a:t>30</a:t>
            </a:r>
            <a:r>
              <a:rPr lang="zh-CN" altLang="en-US" dirty="0">
                <a:solidFill>
                  <a:srgbClr val="888886"/>
                </a:solidFill>
                <a:latin typeface="+mn-ea"/>
              </a:rPr>
              <a:t>余项，其中主持国家自然科学基金</a:t>
            </a:r>
            <a:r>
              <a:rPr lang="en-US" altLang="zh-CN" dirty="0">
                <a:solidFill>
                  <a:srgbClr val="888886"/>
                </a:solidFill>
                <a:latin typeface="+mn-ea"/>
              </a:rPr>
              <a:t>3</a:t>
            </a:r>
            <a:r>
              <a:rPr lang="zh-CN" altLang="en-US" dirty="0">
                <a:solidFill>
                  <a:srgbClr val="888886"/>
                </a:solidFill>
                <a:latin typeface="+mn-ea"/>
              </a:rPr>
              <a:t>项、国家重点研发计划课题</a:t>
            </a:r>
            <a:r>
              <a:rPr lang="en-US" altLang="zh-CN" dirty="0">
                <a:solidFill>
                  <a:srgbClr val="888886"/>
                </a:solidFill>
                <a:latin typeface="+mn-ea"/>
              </a:rPr>
              <a:t>1</a:t>
            </a:r>
            <a:r>
              <a:rPr lang="zh-CN" altLang="en-US" dirty="0">
                <a:solidFill>
                  <a:srgbClr val="888886"/>
                </a:solidFill>
                <a:latin typeface="+mn-ea"/>
              </a:rPr>
              <a:t>项、</a:t>
            </a:r>
            <a:r>
              <a:rPr lang="en-US" altLang="zh-CN" dirty="0">
                <a:solidFill>
                  <a:srgbClr val="888886"/>
                </a:solidFill>
                <a:latin typeface="+mn-ea"/>
              </a:rPr>
              <a:t>973</a:t>
            </a:r>
            <a:r>
              <a:rPr lang="zh-CN" altLang="en-US" dirty="0">
                <a:solidFill>
                  <a:srgbClr val="888886"/>
                </a:solidFill>
                <a:latin typeface="+mn-ea"/>
              </a:rPr>
              <a:t>子课题</a:t>
            </a:r>
            <a:r>
              <a:rPr lang="en-US" altLang="zh-CN" dirty="0">
                <a:solidFill>
                  <a:srgbClr val="888886"/>
                </a:solidFill>
                <a:latin typeface="+mn-ea"/>
              </a:rPr>
              <a:t>1</a:t>
            </a:r>
            <a:r>
              <a:rPr lang="zh-CN" altLang="en-US" dirty="0">
                <a:solidFill>
                  <a:srgbClr val="888886"/>
                </a:solidFill>
                <a:latin typeface="+mn-ea"/>
              </a:rPr>
              <a:t>项、国家自然科学基金重点项目子课题</a:t>
            </a:r>
            <a:r>
              <a:rPr lang="en-US" altLang="zh-CN" dirty="0">
                <a:solidFill>
                  <a:srgbClr val="888886"/>
                </a:solidFill>
                <a:latin typeface="+mn-ea"/>
              </a:rPr>
              <a:t>1</a:t>
            </a:r>
            <a:r>
              <a:rPr lang="zh-CN" altLang="en-US" dirty="0">
                <a:solidFill>
                  <a:srgbClr val="888886"/>
                </a:solidFill>
                <a:latin typeface="+mn-ea"/>
              </a:rPr>
              <a:t>项、国家博士后科学基金</a:t>
            </a:r>
            <a:r>
              <a:rPr lang="en-US" altLang="zh-CN" dirty="0">
                <a:solidFill>
                  <a:srgbClr val="888886"/>
                </a:solidFill>
                <a:latin typeface="+mn-ea"/>
              </a:rPr>
              <a:t>1</a:t>
            </a:r>
            <a:r>
              <a:rPr lang="zh-CN" altLang="en-US" dirty="0">
                <a:solidFill>
                  <a:srgbClr val="888886"/>
                </a:solidFill>
                <a:latin typeface="+mn-ea"/>
              </a:rPr>
              <a:t>项、湖北省自然科学基金</a:t>
            </a:r>
            <a:r>
              <a:rPr lang="en-US" altLang="zh-CN" dirty="0">
                <a:solidFill>
                  <a:srgbClr val="888886"/>
                </a:solidFill>
                <a:latin typeface="+mn-ea"/>
              </a:rPr>
              <a:t>2</a:t>
            </a:r>
            <a:r>
              <a:rPr lang="zh-CN" altLang="en-US" dirty="0">
                <a:solidFill>
                  <a:srgbClr val="888886"/>
                </a:solidFill>
                <a:latin typeface="+mn-ea"/>
              </a:rPr>
              <a:t>项。</a:t>
            </a:r>
          </a:p>
        </p:txBody>
      </p:sp>
      <p:pic>
        <p:nvPicPr>
          <p:cNvPr id="13" name="图片 12">
            <a:extLst>
              <a:ext uri="{FF2B5EF4-FFF2-40B4-BE49-F238E27FC236}">
                <a16:creationId xmlns:a16="http://schemas.microsoft.com/office/drawing/2014/main" id="{242EFBD3-FDC5-F4DE-F270-E548F1300075}"/>
              </a:ext>
            </a:extLst>
          </p:cNvPr>
          <p:cNvPicPr>
            <a:picLocks noChangeAspect="1"/>
          </p:cNvPicPr>
          <p:nvPr/>
        </p:nvPicPr>
        <p:blipFill>
          <a:blip r:embed="rId4"/>
          <a:stretch>
            <a:fillRect/>
          </a:stretch>
        </p:blipFill>
        <p:spPr>
          <a:xfrm>
            <a:off x="7499927" y="939799"/>
            <a:ext cx="4240616" cy="2152073"/>
          </a:xfrm>
          <a:prstGeom prst="rect">
            <a:avLst/>
          </a:prstGeom>
        </p:spPr>
      </p:pic>
      <p:pic>
        <p:nvPicPr>
          <p:cNvPr id="16" name="图片 15">
            <a:extLst>
              <a:ext uri="{FF2B5EF4-FFF2-40B4-BE49-F238E27FC236}">
                <a16:creationId xmlns:a16="http://schemas.microsoft.com/office/drawing/2014/main" id="{FC1E464E-F7E5-7ED2-2FB9-FA4A9499C87E}"/>
              </a:ext>
            </a:extLst>
          </p:cNvPr>
          <p:cNvPicPr>
            <a:picLocks noChangeAspect="1"/>
          </p:cNvPicPr>
          <p:nvPr/>
        </p:nvPicPr>
        <p:blipFill>
          <a:blip r:embed="rId5"/>
          <a:stretch>
            <a:fillRect/>
          </a:stretch>
        </p:blipFill>
        <p:spPr>
          <a:xfrm>
            <a:off x="7499927" y="4013201"/>
            <a:ext cx="4240616" cy="1905000"/>
          </a:xfrm>
          <a:prstGeom prst="rect">
            <a:avLst/>
          </a:prstGeom>
        </p:spPr>
      </p:pic>
    </p:spTree>
    <p:extLst>
      <p:ext uri="{BB962C8B-B14F-4D97-AF65-F5344CB8AC3E}">
        <p14:creationId xmlns:p14="http://schemas.microsoft.com/office/powerpoint/2010/main" val="1043432235"/>
      </p:ext>
    </p:extLst>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026804-24FA-C694-44C6-7484CBE92A62}"/>
              </a:ext>
            </a:extLst>
          </p:cNvPr>
          <p:cNvPicPr>
            <a:picLocks noChangeAspect="1"/>
          </p:cNvPicPr>
          <p:nvPr/>
        </p:nvPicPr>
        <p:blipFill>
          <a:blip r:embed="rId3"/>
          <a:stretch>
            <a:fillRect/>
          </a:stretch>
        </p:blipFill>
        <p:spPr>
          <a:xfrm>
            <a:off x="400791" y="683366"/>
            <a:ext cx="4061121" cy="2524197"/>
          </a:xfrm>
          <a:prstGeom prst="rect">
            <a:avLst/>
          </a:prstGeom>
        </p:spPr>
      </p:pic>
      <p:pic>
        <p:nvPicPr>
          <p:cNvPr id="10" name="图片 9">
            <a:extLst>
              <a:ext uri="{FF2B5EF4-FFF2-40B4-BE49-F238E27FC236}">
                <a16:creationId xmlns:a16="http://schemas.microsoft.com/office/drawing/2014/main" id="{68E17D0D-AD65-357B-D663-BDB46FB8C590}"/>
              </a:ext>
            </a:extLst>
          </p:cNvPr>
          <p:cNvPicPr>
            <a:picLocks noChangeAspect="1"/>
          </p:cNvPicPr>
          <p:nvPr/>
        </p:nvPicPr>
        <p:blipFill>
          <a:blip r:embed="rId4"/>
          <a:stretch>
            <a:fillRect/>
          </a:stretch>
        </p:blipFill>
        <p:spPr>
          <a:xfrm>
            <a:off x="6203208" y="683366"/>
            <a:ext cx="4061121" cy="2592055"/>
          </a:xfrm>
          <a:prstGeom prst="rect">
            <a:avLst/>
          </a:prstGeom>
        </p:spPr>
      </p:pic>
      <p:pic>
        <p:nvPicPr>
          <p:cNvPr id="14" name="图片 13">
            <a:extLst>
              <a:ext uri="{FF2B5EF4-FFF2-40B4-BE49-F238E27FC236}">
                <a16:creationId xmlns:a16="http://schemas.microsoft.com/office/drawing/2014/main" id="{E66FB27B-9D64-B3E2-569C-535A432A9AF6}"/>
              </a:ext>
            </a:extLst>
          </p:cNvPr>
          <p:cNvPicPr>
            <a:picLocks noChangeAspect="1"/>
          </p:cNvPicPr>
          <p:nvPr/>
        </p:nvPicPr>
        <p:blipFill>
          <a:blip r:embed="rId5"/>
          <a:stretch>
            <a:fillRect/>
          </a:stretch>
        </p:blipFill>
        <p:spPr>
          <a:xfrm>
            <a:off x="400790" y="3544978"/>
            <a:ext cx="4061121" cy="2629656"/>
          </a:xfrm>
          <a:prstGeom prst="rect">
            <a:avLst/>
          </a:prstGeom>
        </p:spPr>
      </p:pic>
      <p:pic>
        <p:nvPicPr>
          <p:cNvPr id="17" name="图片 16">
            <a:extLst>
              <a:ext uri="{FF2B5EF4-FFF2-40B4-BE49-F238E27FC236}">
                <a16:creationId xmlns:a16="http://schemas.microsoft.com/office/drawing/2014/main" id="{31C9D93A-2A9F-BD23-B257-7C75BCCC58D6}"/>
              </a:ext>
            </a:extLst>
          </p:cNvPr>
          <p:cNvPicPr>
            <a:picLocks noChangeAspect="1"/>
          </p:cNvPicPr>
          <p:nvPr/>
        </p:nvPicPr>
        <p:blipFill>
          <a:blip r:embed="rId6"/>
          <a:stretch>
            <a:fillRect/>
          </a:stretch>
        </p:blipFill>
        <p:spPr>
          <a:xfrm>
            <a:off x="5532582" y="4072625"/>
            <a:ext cx="5597236" cy="2019872"/>
          </a:xfrm>
          <a:prstGeom prst="rect">
            <a:avLst/>
          </a:prstGeom>
        </p:spPr>
      </p:pic>
      <p:sp>
        <p:nvSpPr>
          <p:cNvPr id="18" name="文本框 17">
            <a:extLst>
              <a:ext uri="{FF2B5EF4-FFF2-40B4-BE49-F238E27FC236}">
                <a16:creationId xmlns:a16="http://schemas.microsoft.com/office/drawing/2014/main" id="{6D5E96A2-3A39-01E8-71A1-BAFC48962961}"/>
              </a:ext>
            </a:extLst>
          </p:cNvPr>
          <p:cNvSpPr txBox="1"/>
          <p:nvPr/>
        </p:nvSpPr>
        <p:spPr>
          <a:xfrm>
            <a:off x="295564" y="195317"/>
            <a:ext cx="1357744" cy="369332"/>
          </a:xfrm>
          <a:prstGeom prst="rect">
            <a:avLst/>
          </a:prstGeom>
          <a:noFill/>
        </p:spPr>
        <p:txBody>
          <a:bodyPr wrap="square" rtlCol="0">
            <a:spAutoFit/>
          </a:bodyPr>
          <a:lstStyle/>
          <a:p>
            <a:r>
              <a:rPr lang="zh-CN" altLang="en-US" dirty="0"/>
              <a:t>研究项目：</a:t>
            </a:r>
          </a:p>
        </p:txBody>
      </p:sp>
    </p:spTree>
    <p:extLst>
      <p:ext uri="{BB962C8B-B14F-4D97-AF65-F5344CB8AC3E}">
        <p14:creationId xmlns:p14="http://schemas.microsoft.com/office/powerpoint/2010/main" val="3206795246"/>
      </p:ext>
    </p:extLst>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7B680025-690F-9FC5-2E4E-D7F405CEF976}"/>
              </a:ext>
            </a:extLst>
          </p:cNvPr>
          <p:cNvCxnSpPr>
            <a:cxnSpLocks/>
          </p:cNvCxnSpPr>
          <p:nvPr/>
        </p:nvCxnSpPr>
        <p:spPr>
          <a:xfrm>
            <a:off x="1194523" y="985892"/>
            <a:ext cx="980295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itle 13">
            <a:extLst>
              <a:ext uri="{FF2B5EF4-FFF2-40B4-BE49-F238E27FC236}">
                <a16:creationId xmlns:a16="http://schemas.microsoft.com/office/drawing/2014/main" id="{73367F1C-241E-A324-B619-A7247CF9E674}"/>
              </a:ext>
            </a:extLst>
          </p:cNvPr>
          <p:cNvSpPr txBox="1"/>
          <p:nvPr/>
        </p:nvSpPr>
        <p:spPr>
          <a:xfrm>
            <a:off x="1194523" y="258568"/>
            <a:ext cx="9802953" cy="634475"/>
          </a:xfrm>
          <a:prstGeom prst="rect">
            <a:avLst/>
          </a:prstGeom>
        </p:spPr>
        <p:txBody>
          <a:bodyPr vert="horz" lIns="121920" tIns="60960" rIns="121920" bIns="60960" rtlCol="0" anchor="ctr">
            <a:noAutofit/>
          </a:body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cs typeface="+mn-cs"/>
              </a:rPr>
              <a:t>武汉大学数字摄影测量与计算机视觉研究中心</a:t>
            </a:r>
          </a:p>
        </p:txBody>
      </p:sp>
      <p:sp>
        <p:nvSpPr>
          <p:cNvPr id="5" name="文本框 4">
            <a:extLst>
              <a:ext uri="{FF2B5EF4-FFF2-40B4-BE49-F238E27FC236}">
                <a16:creationId xmlns:a16="http://schemas.microsoft.com/office/drawing/2014/main" id="{B5F92B1B-E35B-59D2-914A-482B44B19511}"/>
              </a:ext>
            </a:extLst>
          </p:cNvPr>
          <p:cNvSpPr txBox="1"/>
          <p:nvPr/>
        </p:nvSpPr>
        <p:spPr>
          <a:xfrm>
            <a:off x="203200" y="1344413"/>
            <a:ext cx="6096000" cy="5355312"/>
          </a:xfrm>
          <a:prstGeom prst="rect">
            <a:avLst/>
          </a:prstGeom>
          <a:noFill/>
        </p:spPr>
        <p:txBody>
          <a:bodyPr wrap="square">
            <a:spAutoFit/>
          </a:bodyPr>
          <a:lstStyle/>
          <a:p>
            <a:r>
              <a:rPr lang="zh-CN" altLang="en-US" dirty="0"/>
              <a:t>        武汉大学数字摄影测量与计算机视觉研究中心由张祖勋院士创办，是一个以数字摄影测量和计算机视觉技术为基础，以解决三维空间信息获取及三维场景感知与识别问题的跨学科研究机构。</a:t>
            </a:r>
            <a:endParaRPr lang="en-US" altLang="zh-CN" dirty="0"/>
          </a:p>
          <a:p>
            <a:r>
              <a:rPr lang="en-US" altLang="zh-CN" dirty="0"/>
              <a:t>        </a:t>
            </a:r>
            <a:r>
              <a:rPr lang="zh-CN" altLang="en-US" dirty="0"/>
              <a:t>研究中心依托武汉大学遥感科学与技术学科优势，顺应当代摄影测量数字化、计算机视觉实用化的发展趋势，结合我国三维空间信息采集、工业测量与检测和国家重大科研项目的迫切需要，开展数字摄影测量与计算机视觉及其相关领域的基础研究、应用研究以及新技术、新产品的开发，为国家三维空间信息获取、三维感知与识别等关键技术提供前瞻性和科学性的决策依据。</a:t>
            </a:r>
          </a:p>
          <a:p>
            <a:r>
              <a:rPr lang="en-US" altLang="zh-CN" dirty="0"/>
              <a:t>        </a:t>
            </a:r>
            <a:r>
              <a:rPr lang="zh-CN" altLang="en-US" dirty="0"/>
              <a:t>研究中心传承中国摄影测量开拓者王之卓老先生提出的全数字摄影测量研究方向，自</a:t>
            </a:r>
            <a:r>
              <a:rPr lang="en-US" altLang="zh-CN" dirty="0"/>
              <a:t>2004</a:t>
            </a:r>
            <a:r>
              <a:rPr lang="zh-CN" altLang="en-US" dirty="0"/>
              <a:t>年成立以来，在张院士带领下完成了国家级、省部级以及横向项目几十项，总经费突破</a:t>
            </a:r>
            <a:r>
              <a:rPr lang="en-US" altLang="zh-CN" dirty="0"/>
              <a:t>2</a:t>
            </a:r>
            <a:r>
              <a:rPr lang="zh-CN" altLang="en-US" dirty="0"/>
              <a:t>亿元，获得国家科技进步奖</a:t>
            </a:r>
            <a:r>
              <a:rPr lang="en-US" altLang="zh-CN" dirty="0"/>
              <a:t>1</a:t>
            </a:r>
            <a:r>
              <a:rPr lang="zh-CN" altLang="en-US" dirty="0"/>
              <a:t>项，教育部科技进步奖</a:t>
            </a:r>
            <a:r>
              <a:rPr lang="en-US" altLang="zh-CN" dirty="0"/>
              <a:t>1</a:t>
            </a:r>
            <a:r>
              <a:rPr lang="zh-CN" altLang="en-US" dirty="0"/>
              <a:t>项，测绘科技进步奖</a:t>
            </a:r>
            <a:r>
              <a:rPr lang="en-US" altLang="zh-CN" dirty="0"/>
              <a:t>4</a:t>
            </a:r>
            <a:r>
              <a:rPr lang="zh-CN" altLang="en-US" dirty="0"/>
              <a:t>项。推出了在国家基础测绘部门具有重要影响的航空影像处理系统</a:t>
            </a:r>
            <a:r>
              <a:rPr lang="en-US" altLang="zh-CN" dirty="0" err="1"/>
              <a:t>DPGrid</a:t>
            </a:r>
            <a:r>
              <a:rPr lang="zh-CN" altLang="en-US" dirty="0"/>
              <a:t>，卫星地面处理系统</a:t>
            </a:r>
            <a:r>
              <a:rPr lang="en-US" altLang="zh-CN" dirty="0"/>
              <a:t>APGS</a:t>
            </a:r>
            <a:r>
              <a:rPr lang="zh-CN" altLang="en-US" dirty="0"/>
              <a:t>、</a:t>
            </a:r>
            <a:r>
              <a:rPr lang="en-US" altLang="zh-CN" dirty="0" err="1"/>
              <a:t>CloudTubeSat</a:t>
            </a:r>
            <a:r>
              <a:rPr lang="zh-CN" altLang="en-US" dirty="0"/>
              <a:t>、</a:t>
            </a:r>
            <a:r>
              <a:rPr lang="en-US" altLang="zh-CN" dirty="0" err="1"/>
              <a:t>DYSystem</a:t>
            </a:r>
            <a:r>
              <a:rPr lang="zh-CN" altLang="en-US" dirty="0"/>
              <a:t>，无人机数据处理系统、三线阵数据处理系统等。</a:t>
            </a:r>
          </a:p>
        </p:txBody>
      </p:sp>
      <p:pic>
        <p:nvPicPr>
          <p:cNvPr id="9" name="图片 8">
            <a:extLst>
              <a:ext uri="{FF2B5EF4-FFF2-40B4-BE49-F238E27FC236}">
                <a16:creationId xmlns:a16="http://schemas.microsoft.com/office/drawing/2014/main" id="{B323A669-3122-FD05-2382-F3F2365C4136}"/>
              </a:ext>
            </a:extLst>
          </p:cNvPr>
          <p:cNvPicPr>
            <a:picLocks noChangeAspect="1"/>
          </p:cNvPicPr>
          <p:nvPr/>
        </p:nvPicPr>
        <p:blipFill>
          <a:blip r:embed="rId3"/>
          <a:stretch>
            <a:fillRect/>
          </a:stretch>
        </p:blipFill>
        <p:spPr>
          <a:xfrm>
            <a:off x="6299200" y="2061659"/>
            <a:ext cx="5302166" cy="2734682"/>
          </a:xfrm>
          <a:prstGeom prst="rect">
            <a:avLst/>
          </a:prstGeom>
        </p:spPr>
      </p:pic>
    </p:spTree>
    <p:extLst>
      <p:ext uri="{BB962C8B-B14F-4D97-AF65-F5344CB8AC3E}">
        <p14:creationId xmlns:p14="http://schemas.microsoft.com/office/powerpoint/2010/main" val="2307539915"/>
      </p:ext>
    </p:extLst>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DDF81A0-7AB8-D668-675E-B764ED1C0EDD}"/>
              </a:ext>
            </a:extLst>
          </p:cNvPr>
          <p:cNvSpPr txBox="1"/>
          <p:nvPr/>
        </p:nvSpPr>
        <p:spPr>
          <a:xfrm>
            <a:off x="249382" y="540480"/>
            <a:ext cx="11693236" cy="646331"/>
          </a:xfrm>
          <a:prstGeom prst="rect">
            <a:avLst/>
          </a:prstGeom>
          <a:noFill/>
        </p:spPr>
        <p:txBody>
          <a:bodyPr wrap="square">
            <a:spAutoFit/>
          </a:bodyPr>
          <a:lstStyle/>
          <a:p>
            <a:r>
              <a:rPr lang="zh-CN" altLang="en-US" dirty="0"/>
              <a:t>研究中心目前有院士</a:t>
            </a:r>
            <a:r>
              <a:rPr lang="en-US" altLang="zh-CN" dirty="0"/>
              <a:t>1</a:t>
            </a:r>
            <a:r>
              <a:rPr lang="zh-CN" altLang="en-US" dirty="0"/>
              <a:t>人，长江学者</a:t>
            </a:r>
            <a:r>
              <a:rPr lang="en-US" altLang="zh-CN" dirty="0"/>
              <a:t>1</a:t>
            </a:r>
            <a:r>
              <a:rPr lang="zh-CN" altLang="en-US" dirty="0"/>
              <a:t>人，国家级人才</a:t>
            </a:r>
            <a:r>
              <a:rPr lang="en-US" altLang="zh-CN" dirty="0"/>
              <a:t>2</a:t>
            </a:r>
            <a:r>
              <a:rPr lang="zh-CN" altLang="en-US" dirty="0"/>
              <a:t>人，教授</a:t>
            </a:r>
            <a:r>
              <a:rPr lang="en-US" altLang="zh-CN" dirty="0"/>
              <a:t>8</a:t>
            </a:r>
            <a:r>
              <a:rPr lang="zh-CN" altLang="en-US" dirty="0"/>
              <a:t>人，副教授</a:t>
            </a:r>
            <a:r>
              <a:rPr lang="en-US" altLang="zh-CN" dirty="0"/>
              <a:t>4</a:t>
            </a:r>
            <a:r>
              <a:rPr lang="zh-CN" altLang="en-US" dirty="0"/>
              <a:t>人，讲师</a:t>
            </a:r>
            <a:r>
              <a:rPr lang="en-US" altLang="zh-CN" dirty="0"/>
              <a:t>3</a:t>
            </a:r>
            <a:r>
              <a:rPr lang="zh-CN" altLang="en-US" dirty="0"/>
              <a:t>人，每年招收博士生</a:t>
            </a:r>
            <a:r>
              <a:rPr lang="en-US" altLang="zh-CN" dirty="0"/>
              <a:t>8</a:t>
            </a:r>
            <a:r>
              <a:rPr lang="zh-CN" altLang="en-US" dirty="0"/>
              <a:t>～</a:t>
            </a:r>
            <a:r>
              <a:rPr lang="en-US" altLang="zh-CN" dirty="0"/>
              <a:t>10</a:t>
            </a:r>
            <a:r>
              <a:rPr lang="zh-CN" altLang="en-US" dirty="0"/>
              <a:t>人，硕士生</a:t>
            </a:r>
            <a:r>
              <a:rPr lang="en-US" altLang="zh-CN" dirty="0"/>
              <a:t>30</a:t>
            </a:r>
            <a:r>
              <a:rPr lang="zh-CN" altLang="en-US" dirty="0"/>
              <a:t>人左右。</a:t>
            </a:r>
          </a:p>
        </p:txBody>
      </p:sp>
      <p:pic>
        <p:nvPicPr>
          <p:cNvPr id="5" name="图片 4">
            <a:extLst>
              <a:ext uri="{FF2B5EF4-FFF2-40B4-BE49-F238E27FC236}">
                <a16:creationId xmlns:a16="http://schemas.microsoft.com/office/drawing/2014/main" id="{814AF778-8D0D-E7C1-EA90-27B45B4ED1AA}"/>
              </a:ext>
            </a:extLst>
          </p:cNvPr>
          <p:cNvPicPr>
            <a:picLocks noChangeAspect="1"/>
          </p:cNvPicPr>
          <p:nvPr/>
        </p:nvPicPr>
        <p:blipFill>
          <a:blip r:embed="rId3"/>
          <a:stretch>
            <a:fillRect/>
          </a:stretch>
        </p:blipFill>
        <p:spPr>
          <a:xfrm>
            <a:off x="249382" y="1277504"/>
            <a:ext cx="9144000" cy="1809750"/>
          </a:xfrm>
          <a:prstGeom prst="rect">
            <a:avLst/>
          </a:prstGeom>
        </p:spPr>
      </p:pic>
      <p:pic>
        <p:nvPicPr>
          <p:cNvPr id="7" name="图片 6">
            <a:extLst>
              <a:ext uri="{FF2B5EF4-FFF2-40B4-BE49-F238E27FC236}">
                <a16:creationId xmlns:a16="http://schemas.microsoft.com/office/drawing/2014/main" id="{701705F1-8890-69BA-D028-F77A989FEBEC}"/>
              </a:ext>
            </a:extLst>
          </p:cNvPr>
          <p:cNvPicPr>
            <a:picLocks noChangeAspect="1"/>
          </p:cNvPicPr>
          <p:nvPr/>
        </p:nvPicPr>
        <p:blipFill>
          <a:blip r:embed="rId4"/>
          <a:stretch>
            <a:fillRect/>
          </a:stretch>
        </p:blipFill>
        <p:spPr>
          <a:xfrm>
            <a:off x="1583502" y="3177947"/>
            <a:ext cx="3353865" cy="2075873"/>
          </a:xfrm>
          <a:prstGeom prst="rect">
            <a:avLst/>
          </a:prstGeom>
        </p:spPr>
      </p:pic>
      <p:pic>
        <p:nvPicPr>
          <p:cNvPr id="9" name="图片 8">
            <a:extLst>
              <a:ext uri="{FF2B5EF4-FFF2-40B4-BE49-F238E27FC236}">
                <a16:creationId xmlns:a16="http://schemas.microsoft.com/office/drawing/2014/main" id="{C0F8EE98-379E-8126-A94A-F320D259CDFB}"/>
              </a:ext>
            </a:extLst>
          </p:cNvPr>
          <p:cNvPicPr>
            <a:picLocks noChangeAspect="1"/>
          </p:cNvPicPr>
          <p:nvPr/>
        </p:nvPicPr>
        <p:blipFill>
          <a:blip r:embed="rId5"/>
          <a:stretch>
            <a:fillRect/>
          </a:stretch>
        </p:blipFill>
        <p:spPr>
          <a:xfrm>
            <a:off x="1467517" y="5344513"/>
            <a:ext cx="3353865" cy="1349147"/>
          </a:xfrm>
          <a:prstGeom prst="rect">
            <a:avLst/>
          </a:prstGeom>
        </p:spPr>
      </p:pic>
      <p:pic>
        <p:nvPicPr>
          <p:cNvPr id="11" name="图片 10">
            <a:extLst>
              <a:ext uri="{FF2B5EF4-FFF2-40B4-BE49-F238E27FC236}">
                <a16:creationId xmlns:a16="http://schemas.microsoft.com/office/drawing/2014/main" id="{FD038035-ADC5-9699-553A-2B19604D275D}"/>
              </a:ext>
            </a:extLst>
          </p:cNvPr>
          <p:cNvPicPr>
            <a:picLocks noChangeAspect="1"/>
          </p:cNvPicPr>
          <p:nvPr/>
        </p:nvPicPr>
        <p:blipFill>
          <a:blip r:embed="rId6"/>
          <a:stretch>
            <a:fillRect/>
          </a:stretch>
        </p:blipFill>
        <p:spPr>
          <a:xfrm>
            <a:off x="7370620" y="3177947"/>
            <a:ext cx="3471412" cy="3204380"/>
          </a:xfrm>
          <a:prstGeom prst="rect">
            <a:avLst/>
          </a:prstGeom>
        </p:spPr>
      </p:pic>
      <p:sp>
        <p:nvSpPr>
          <p:cNvPr id="12" name="文本框 11">
            <a:extLst>
              <a:ext uri="{FF2B5EF4-FFF2-40B4-BE49-F238E27FC236}">
                <a16:creationId xmlns:a16="http://schemas.microsoft.com/office/drawing/2014/main" id="{8ECBDCF1-E8E5-C3D1-E8C5-C501CDDA8B95}"/>
              </a:ext>
            </a:extLst>
          </p:cNvPr>
          <p:cNvSpPr txBox="1"/>
          <p:nvPr/>
        </p:nvSpPr>
        <p:spPr>
          <a:xfrm>
            <a:off x="249380" y="3310721"/>
            <a:ext cx="877163" cy="369332"/>
          </a:xfrm>
          <a:prstGeom prst="rect">
            <a:avLst/>
          </a:prstGeom>
          <a:noFill/>
        </p:spPr>
        <p:txBody>
          <a:bodyPr wrap="none" rtlCol="0">
            <a:spAutoFit/>
          </a:bodyPr>
          <a:lstStyle/>
          <a:p>
            <a:r>
              <a:rPr lang="zh-CN" altLang="en-US" dirty="0"/>
              <a:t>教授：</a:t>
            </a:r>
          </a:p>
        </p:txBody>
      </p:sp>
      <p:sp>
        <p:nvSpPr>
          <p:cNvPr id="13" name="文本框 12">
            <a:extLst>
              <a:ext uri="{FF2B5EF4-FFF2-40B4-BE49-F238E27FC236}">
                <a16:creationId xmlns:a16="http://schemas.microsoft.com/office/drawing/2014/main" id="{0E42AB87-1C5F-6529-C7D8-F320D1D2D542}"/>
              </a:ext>
            </a:extLst>
          </p:cNvPr>
          <p:cNvSpPr txBox="1"/>
          <p:nvPr/>
        </p:nvSpPr>
        <p:spPr>
          <a:xfrm>
            <a:off x="249382" y="5395830"/>
            <a:ext cx="1107996" cy="369332"/>
          </a:xfrm>
          <a:prstGeom prst="rect">
            <a:avLst/>
          </a:prstGeom>
          <a:noFill/>
        </p:spPr>
        <p:txBody>
          <a:bodyPr wrap="none" rtlCol="0">
            <a:spAutoFit/>
          </a:bodyPr>
          <a:lstStyle/>
          <a:p>
            <a:r>
              <a:rPr lang="zh-CN" altLang="en-US" dirty="0"/>
              <a:t>副教授：</a:t>
            </a:r>
          </a:p>
        </p:txBody>
      </p:sp>
      <p:sp>
        <p:nvSpPr>
          <p:cNvPr id="14" name="文本框 13">
            <a:extLst>
              <a:ext uri="{FF2B5EF4-FFF2-40B4-BE49-F238E27FC236}">
                <a16:creationId xmlns:a16="http://schemas.microsoft.com/office/drawing/2014/main" id="{F27BF832-B801-4B2A-7CA5-F2BA04652CBE}"/>
              </a:ext>
            </a:extLst>
          </p:cNvPr>
          <p:cNvSpPr txBox="1"/>
          <p:nvPr/>
        </p:nvSpPr>
        <p:spPr>
          <a:xfrm>
            <a:off x="5195755" y="3310721"/>
            <a:ext cx="1800493" cy="369332"/>
          </a:xfrm>
          <a:prstGeom prst="rect">
            <a:avLst/>
          </a:prstGeom>
          <a:noFill/>
        </p:spPr>
        <p:txBody>
          <a:bodyPr wrap="none" rtlCol="0">
            <a:spAutoFit/>
          </a:bodyPr>
          <a:lstStyle/>
          <a:p>
            <a:r>
              <a:rPr lang="zh-CN" altLang="en-US" dirty="0"/>
              <a:t>专职科研人员：</a:t>
            </a:r>
          </a:p>
        </p:txBody>
      </p:sp>
    </p:spTree>
    <p:extLst>
      <p:ext uri="{BB962C8B-B14F-4D97-AF65-F5344CB8AC3E}">
        <p14:creationId xmlns:p14="http://schemas.microsoft.com/office/powerpoint/2010/main" val="1498359701"/>
      </p:ext>
    </p:extLst>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a:extLst>
              <a:ext uri="{FF2B5EF4-FFF2-40B4-BE49-F238E27FC236}">
                <a16:creationId xmlns:a16="http://schemas.microsoft.com/office/drawing/2014/main" id="{38162C43-48C2-413D-AF2C-9E0BF8C57787}"/>
              </a:ext>
            </a:extLst>
          </p:cNvPr>
          <p:cNvCxnSpPr>
            <a:cxnSpLocks/>
          </p:cNvCxnSpPr>
          <p:nvPr/>
        </p:nvCxnSpPr>
        <p:spPr>
          <a:xfrm flipV="1">
            <a:off x="1752301" y="1"/>
            <a:ext cx="1" cy="6857999"/>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6CA24EE4-3044-4456-93D5-EF04F80EEB56}"/>
              </a:ext>
            </a:extLst>
          </p:cNvPr>
          <p:cNvCxnSpPr>
            <a:cxnSpLocks/>
          </p:cNvCxnSpPr>
          <p:nvPr/>
        </p:nvCxnSpPr>
        <p:spPr>
          <a:xfrm>
            <a:off x="1752301" y="1313262"/>
            <a:ext cx="10420869"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34" name="流程图: 终止 33">
            <a:extLst>
              <a:ext uri="{FF2B5EF4-FFF2-40B4-BE49-F238E27FC236}">
                <a16:creationId xmlns:a16="http://schemas.microsoft.com/office/drawing/2014/main" id="{452EDD6E-7452-4FCF-A5C2-03C3E587CA72}"/>
              </a:ext>
            </a:extLst>
          </p:cNvPr>
          <p:cNvSpPr/>
          <p:nvPr/>
        </p:nvSpPr>
        <p:spPr>
          <a:xfrm>
            <a:off x="3353852" y="985072"/>
            <a:ext cx="3359462" cy="703321"/>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6" name="直接连接符 35">
            <a:extLst>
              <a:ext uri="{FF2B5EF4-FFF2-40B4-BE49-F238E27FC236}">
                <a16:creationId xmlns:a16="http://schemas.microsoft.com/office/drawing/2014/main" id="{5C7226F8-0D71-40A6-AA00-233F61091CB2}"/>
              </a:ext>
            </a:extLst>
          </p:cNvPr>
          <p:cNvCxnSpPr>
            <a:cxnSpLocks/>
          </p:cNvCxnSpPr>
          <p:nvPr/>
        </p:nvCxnSpPr>
        <p:spPr>
          <a:xfrm>
            <a:off x="1752301" y="2716901"/>
            <a:ext cx="10439699" cy="11344"/>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37" name="流程图: 终止 36">
            <a:extLst>
              <a:ext uri="{FF2B5EF4-FFF2-40B4-BE49-F238E27FC236}">
                <a16:creationId xmlns:a16="http://schemas.microsoft.com/office/drawing/2014/main" id="{267A2A52-6F0B-4204-B2E8-6AC0D73546BF}"/>
              </a:ext>
            </a:extLst>
          </p:cNvPr>
          <p:cNvSpPr/>
          <p:nvPr/>
        </p:nvSpPr>
        <p:spPr>
          <a:xfrm>
            <a:off x="3353852" y="2379917"/>
            <a:ext cx="3359462" cy="703321"/>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a:extLst>
              <a:ext uri="{FF2B5EF4-FFF2-40B4-BE49-F238E27FC236}">
                <a16:creationId xmlns:a16="http://schemas.microsoft.com/office/drawing/2014/main" id="{28AF0E6C-3E4C-43B6-9706-D812EC7C3B8F}"/>
              </a:ext>
            </a:extLst>
          </p:cNvPr>
          <p:cNvCxnSpPr>
            <a:cxnSpLocks/>
          </p:cNvCxnSpPr>
          <p:nvPr/>
        </p:nvCxnSpPr>
        <p:spPr>
          <a:xfrm>
            <a:off x="1752301" y="4102068"/>
            <a:ext cx="10420869" cy="24354"/>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39" name="流程图: 终止 38">
            <a:extLst>
              <a:ext uri="{FF2B5EF4-FFF2-40B4-BE49-F238E27FC236}">
                <a16:creationId xmlns:a16="http://schemas.microsoft.com/office/drawing/2014/main" id="{9C7D0BF2-3452-4B27-92C8-5DC7CED779D4}"/>
              </a:ext>
            </a:extLst>
          </p:cNvPr>
          <p:cNvSpPr/>
          <p:nvPr/>
        </p:nvSpPr>
        <p:spPr>
          <a:xfrm>
            <a:off x="3353852" y="3774762"/>
            <a:ext cx="3359462" cy="703321"/>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783D2798-5192-4A17-94E9-764B9B86DCC0}"/>
              </a:ext>
            </a:extLst>
          </p:cNvPr>
          <p:cNvCxnSpPr>
            <a:cxnSpLocks/>
          </p:cNvCxnSpPr>
          <p:nvPr/>
        </p:nvCxnSpPr>
        <p:spPr>
          <a:xfrm>
            <a:off x="1752301" y="5487236"/>
            <a:ext cx="10439699" cy="34031"/>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41" name="流程图: 终止 40">
            <a:extLst>
              <a:ext uri="{FF2B5EF4-FFF2-40B4-BE49-F238E27FC236}">
                <a16:creationId xmlns:a16="http://schemas.microsoft.com/office/drawing/2014/main" id="{E247C03B-EBB7-48A6-A9D3-6C0925A0DFA3}"/>
              </a:ext>
            </a:extLst>
          </p:cNvPr>
          <p:cNvSpPr/>
          <p:nvPr/>
        </p:nvSpPr>
        <p:spPr>
          <a:xfrm>
            <a:off x="3353852" y="5169607"/>
            <a:ext cx="3359462" cy="703321"/>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6028770F-C817-4ED2-91E2-165168B9FE85}"/>
              </a:ext>
            </a:extLst>
          </p:cNvPr>
          <p:cNvCxnSpPr>
            <a:cxnSpLocks/>
          </p:cNvCxnSpPr>
          <p:nvPr/>
        </p:nvCxnSpPr>
        <p:spPr>
          <a:xfrm>
            <a:off x="0" y="3429000"/>
            <a:ext cx="1752301" cy="0"/>
          </a:xfrm>
          <a:prstGeom prst="line">
            <a:avLst/>
          </a:prstGeom>
          <a:ln w="15875" cmpd="sng">
            <a:solidFill>
              <a:srgbClr val="888886"/>
            </a:solidFill>
          </a:ln>
        </p:spPr>
        <p:style>
          <a:lnRef idx="1">
            <a:schemeClr val="dk1"/>
          </a:lnRef>
          <a:fillRef idx="0">
            <a:schemeClr val="dk1"/>
          </a:fillRef>
          <a:effectRef idx="0">
            <a:schemeClr val="dk1"/>
          </a:effectRef>
          <a:fontRef idx="minor">
            <a:schemeClr val="tx1"/>
          </a:fontRef>
        </p:style>
      </p:cxnSp>
      <p:sp>
        <p:nvSpPr>
          <p:cNvPr id="6" name="TextBox 28">
            <a:extLst>
              <a:ext uri="{FF2B5EF4-FFF2-40B4-BE49-F238E27FC236}">
                <a16:creationId xmlns:a16="http://schemas.microsoft.com/office/drawing/2014/main" id="{F4677480-DEB3-4FF5-A386-23B69DE254D0}"/>
              </a:ext>
            </a:extLst>
          </p:cNvPr>
          <p:cNvSpPr txBox="1"/>
          <p:nvPr/>
        </p:nvSpPr>
        <p:spPr>
          <a:xfrm>
            <a:off x="3718484" y="1039347"/>
            <a:ext cx="3122428" cy="584775"/>
          </a:xfrm>
          <a:prstGeom prst="rect">
            <a:avLst/>
          </a:prstGeom>
          <a:noFill/>
        </p:spPr>
        <p:txBody>
          <a:bodyPr wrap="square" rtlCol="0">
            <a:spAutoFit/>
          </a:bodyPr>
          <a:lstStyle/>
          <a:p>
            <a:r>
              <a:rPr lang="zh-CN" altLang="en-US" sz="3200" dirty="0">
                <a:solidFill>
                  <a:srgbClr val="888886"/>
                </a:solidFill>
                <a:latin typeface="+mj-ea"/>
                <a:ea typeface="+mj-ea"/>
              </a:rPr>
              <a:t>遥感</a:t>
            </a:r>
            <a:r>
              <a:rPr lang="en-US" altLang="zh-CN" sz="3200" dirty="0">
                <a:solidFill>
                  <a:srgbClr val="888886"/>
                </a:solidFill>
                <a:latin typeface="+mj-ea"/>
                <a:ea typeface="+mj-ea"/>
              </a:rPr>
              <a:t>AI</a:t>
            </a:r>
            <a:r>
              <a:rPr lang="zh-CN" altLang="en-US" sz="3200" dirty="0">
                <a:solidFill>
                  <a:srgbClr val="888886"/>
                </a:solidFill>
                <a:latin typeface="+mj-ea"/>
                <a:ea typeface="+mj-ea"/>
              </a:rPr>
              <a:t>介绍</a:t>
            </a:r>
            <a:endParaRPr lang="en-US" sz="3200" dirty="0">
              <a:solidFill>
                <a:srgbClr val="888886"/>
              </a:solidFill>
              <a:latin typeface="+mj-ea"/>
              <a:ea typeface="+mj-ea"/>
            </a:endParaRPr>
          </a:p>
        </p:txBody>
      </p:sp>
      <p:sp>
        <p:nvSpPr>
          <p:cNvPr id="20" name="TextBox 28">
            <a:extLst>
              <a:ext uri="{FF2B5EF4-FFF2-40B4-BE49-F238E27FC236}">
                <a16:creationId xmlns:a16="http://schemas.microsoft.com/office/drawing/2014/main" id="{5937E5A6-024E-4029-81C5-8DFB1D71AFC0}"/>
              </a:ext>
            </a:extLst>
          </p:cNvPr>
          <p:cNvSpPr txBox="1"/>
          <p:nvPr/>
        </p:nvSpPr>
        <p:spPr>
          <a:xfrm>
            <a:off x="3718484" y="2424514"/>
            <a:ext cx="3122428" cy="584775"/>
          </a:xfrm>
          <a:prstGeom prst="rect">
            <a:avLst/>
          </a:prstGeom>
          <a:noFill/>
        </p:spPr>
        <p:txBody>
          <a:bodyPr wrap="square" rtlCol="0">
            <a:spAutoFit/>
          </a:bodyPr>
          <a:lstStyle/>
          <a:p>
            <a:r>
              <a:rPr lang="zh-CN" altLang="en-US" sz="3200" dirty="0">
                <a:solidFill>
                  <a:srgbClr val="888886"/>
                </a:solidFill>
                <a:latin typeface="+mj-ea"/>
                <a:ea typeface="+mj-ea"/>
              </a:rPr>
              <a:t>遥感</a:t>
            </a:r>
            <a:r>
              <a:rPr lang="en-US" altLang="zh-CN" sz="3200" dirty="0">
                <a:solidFill>
                  <a:srgbClr val="888886"/>
                </a:solidFill>
                <a:latin typeface="+mj-ea"/>
                <a:ea typeface="+mj-ea"/>
              </a:rPr>
              <a:t>AI</a:t>
            </a:r>
            <a:r>
              <a:rPr lang="zh-CN" altLang="en-US" sz="3200" dirty="0">
                <a:solidFill>
                  <a:srgbClr val="888886"/>
                </a:solidFill>
                <a:latin typeface="+mj-ea"/>
                <a:ea typeface="+mj-ea"/>
              </a:rPr>
              <a:t>发展</a:t>
            </a:r>
            <a:endParaRPr lang="en-US" sz="3200" dirty="0">
              <a:solidFill>
                <a:srgbClr val="888886"/>
              </a:solidFill>
              <a:latin typeface="+mj-ea"/>
              <a:ea typeface="+mj-ea"/>
            </a:endParaRPr>
          </a:p>
        </p:txBody>
      </p:sp>
      <p:sp>
        <p:nvSpPr>
          <p:cNvPr id="21" name="TextBox 28">
            <a:extLst>
              <a:ext uri="{FF2B5EF4-FFF2-40B4-BE49-F238E27FC236}">
                <a16:creationId xmlns:a16="http://schemas.microsoft.com/office/drawing/2014/main" id="{F21512AD-1CE1-47A1-97D9-5B4C949EE717}"/>
              </a:ext>
            </a:extLst>
          </p:cNvPr>
          <p:cNvSpPr txBox="1"/>
          <p:nvPr/>
        </p:nvSpPr>
        <p:spPr>
          <a:xfrm>
            <a:off x="3590887" y="3834034"/>
            <a:ext cx="3122428" cy="584775"/>
          </a:xfrm>
          <a:prstGeom prst="rect">
            <a:avLst/>
          </a:prstGeom>
          <a:noFill/>
        </p:spPr>
        <p:txBody>
          <a:bodyPr wrap="square" rtlCol="0">
            <a:spAutoFit/>
          </a:bodyPr>
          <a:lstStyle/>
          <a:p>
            <a:r>
              <a:rPr lang="zh-CN" altLang="en-US" sz="3200" dirty="0">
                <a:solidFill>
                  <a:srgbClr val="888886"/>
                </a:solidFill>
                <a:latin typeface="微软雅黑" panose="020B0503020204020204" pitchFamily="34" charset="-122"/>
                <a:ea typeface="微软雅黑" panose="020B0503020204020204" pitchFamily="34" charset="-122"/>
              </a:rPr>
              <a:t>遥感</a:t>
            </a:r>
            <a:r>
              <a:rPr lang="en-US" altLang="zh-CN" sz="3200" dirty="0">
                <a:solidFill>
                  <a:srgbClr val="888886"/>
                </a:solidFill>
                <a:latin typeface="微软雅黑" panose="020B0503020204020204" pitchFamily="34" charset="-122"/>
                <a:ea typeface="微软雅黑" panose="020B0503020204020204" pitchFamily="34" charset="-122"/>
              </a:rPr>
              <a:t>AI</a:t>
            </a:r>
            <a:r>
              <a:rPr lang="zh-CN" altLang="en-US" sz="3200" dirty="0">
                <a:solidFill>
                  <a:srgbClr val="888886"/>
                </a:solidFill>
                <a:latin typeface="微软雅黑" panose="020B0503020204020204" pitchFamily="34" charset="-122"/>
                <a:ea typeface="微软雅黑" panose="020B0503020204020204" pitchFamily="34" charset="-122"/>
              </a:rPr>
              <a:t>团队介绍</a:t>
            </a:r>
            <a:endParaRPr lang="en-US" sz="3200" dirty="0">
              <a:solidFill>
                <a:srgbClr val="888886"/>
              </a:solidFill>
              <a:latin typeface="微软雅黑" panose="020B0503020204020204" pitchFamily="34" charset="-122"/>
              <a:ea typeface="微软雅黑" panose="020B0503020204020204" pitchFamily="34" charset="-122"/>
            </a:endParaRPr>
          </a:p>
        </p:txBody>
      </p:sp>
      <p:sp>
        <p:nvSpPr>
          <p:cNvPr id="22" name="TextBox 28">
            <a:extLst>
              <a:ext uri="{FF2B5EF4-FFF2-40B4-BE49-F238E27FC236}">
                <a16:creationId xmlns:a16="http://schemas.microsoft.com/office/drawing/2014/main" id="{F34B0170-79A3-4A8B-A980-BA6937F99185}"/>
              </a:ext>
            </a:extLst>
          </p:cNvPr>
          <p:cNvSpPr txBox="1"/>
          <p:nvPr/>
        </p:nvSpPr>
        <p:spPr>
          <a:xfrm>
            <a:off x="3718484" y="5194849"/>
            <a:ext cx="3122428" cy="584775"/>
          </a:xfrm>
          <a:prstGeom prst="rect">
            <a:avLst/>
          </a:prstGeom>
          <a:noFill/>
        </p:spPr>
        <p:txBody>
          <a:bodyPr wrap="square" rtlCol="0">
            <a:spAutoFit/>
          </a:bodyPr>
          <a:lstStyle/>
          <a:p>
            <a:r>
              <a:rPr lang="zh-CN" altLang="en-US" sz="3200" dirty="0">
                <a:solidFill>
                  <a:srgbClr val="888886"/>
                </a:solidFill>
                <a:latin typeface="微软雅黑" panose="020B0503020204020204" pitchFamily="34" charset="-122"/>
                <a:ea typeface="微软雅黑" panose="020B0503020204020204" pitchFamily="34" charset="-122"/>
              </a:rPr>
              <a:t>遥感数据集</a:t>
            </a:r>
            <a:endParaRPr lang="en-US" sz="3200" dirty="0">
              <a:solidFill>
                <a:srgbClr val="888886"/>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314D2830-9419-4425-AD7B-A87C7E83FC9E}"/>
              </a:ext>
            </a:extLst>
          </p:cNvPr>
          <p:cNvSpPr txBox="1"/>
          <p:nvPr/>
        </p:nvSpPr>
        <p:spPr>
          <a:xfrm>
            <a:off x="1416310" y="551072"/>
            <a:ext cx="671979" cy="1569660"/>
          </a:xfrm>
          <a:prstGeom prst="rect">
            <a:avLst/>
          </a:prstGeom>
          <a:noFill/>
          <a:effectLst>
            <a:outerShdw blurRad="50800" dist="50800" dir="2700000" algn="ctr" rotWithShape="0">
              <a:srgbClr val="000000">
                <a:alpha val="40000"/>
              </a:srgbClr>
            </a:outerShdw>
          </a:effectLst>
        </p:spPr>
        <p:txBody>
          <a:bodyPr wrap="none" rtlCol="0">
            <a:spAutoFit/>
          </a:bodyPr>
          <a:lstStyle/>
          <a:p>
            <a:r>
              <a:rPr lang="en-US" altLang="zh-CN" sz="9600" dirty="0">
                <a:solidFill>
                  <a:srgbClr val="888886"/>
                </a:solidFill>
                <a:latin typeface="Script MT Bold" panose="03040602040607080904" pitchFamily="66" charset="0"/>
                <a:ea typeface="Yu Gothic UI Light" panose="020B0300000000000000" pitchFamily="34" charset="-128"/>
              </a:rPr>
              <a:t>1</a:t>
            </a:r>
            <a:endParaRPr lang="zh-CN" altLang="en-US" sz="9600" dirty="0">
              <a:solidFill>
                <a:srgbClr val="888886"/>
              </a:solidFill>
              <a:latin typeface="Script MT Bold" panose="03040602040607080904" pitchFamily="66" charset="0"/>
              <a:ea typeface="Yu Gothic UI Light" panose="020B0300000000000000" pitchFamily="34" charset="-128"/>
            </a:endParaRPr>
          </a:p>
        </p:txBody>
      </p:sp>
      <p:sp>
        <p:nvSpPr>
          <p:cNvPr id="35" name="文本框 34">
            <a:extLst>
              <a:ext uri="{FF2B5EF4-FFF2-40B4-BE49-F238E27FC236}">
                <a16:creationId xmlns:a16="http://schemas.microsoft.com/office/drawing/2014/main" id="{EE55AAC5-5D3C-4315-90F8-5B8F120EF5B2}"/>
              </a:ext>
            </a:extLst>
          </p:cNvPr>
          <p:cNvSpPr txBox="1"/>
          <p:nvPr/>
        </p:nvSpPr>
        <p:spPr>
          <a:xfrm>
            <a:off x="1259212" y="4703909"/>
            <a:ext cx="825867" cy="1569660"/>
          </a:xfrm>
          <a:prstGeom prst="rect">
            <a:avLst/>
          </a:prstGeom>
          <a:noFill/>
          <a:effectLst>
            <a:outerShdw blurRad="50800" dist="50800" dir="2700000" algn="ctr" rotWithShape="0">
              <a:srgbClr val="000000">
                <a:alpha val="40000"/>
              </a:srgbClr>
            </a:outerShdw>
          </a:effectLst>
        </p:spPr>
        <p:txBody>
          <a:bodyPr wrap="none" rtlCol="0">
            <a:spAutoFit/>
          </a:bodyPr>
          <a:lstStyle/>
          <a:p>
            <a:r>
              <a:rPr lang="en-US" altLang="zh-CN" sz="9600" dirty="0">
                <a:solidFill>
                  <a:srgbClr val="888886"/>
                </a:solidFill>
                <a:latin typeface="Script MT Bold" panose="03040602040607080904" pitchFamily="66" charset="0"/>
                <a:ea typeface="Yu Gothic UI Light" panose="020B0300000000000000" pitchFamily="34" charset="-128"/>
              </a:rPr>
              <a:t>4</a:t>
            </a:r>
            <a:endParaRPr lang="zh-CN" altLang="en-US" sz="9600" dirty="0">
              <a:solidFill>
                <a:srgbClr val="888886"/>
              </a:solidFill>
              <a:latin typeface="Script MT Bold" panose="03040602040607080904" pitchFamily="66" charset="0"/>
              <a:ea typeface="Yu Gothic UI Light" panose="020B0300000000000000" pitchFamily="34" charset="-128"/>
            </a:endParaRPr>
          </a:p>
        </p:txBody>
      </p:sp>
      <p:sp>
        <p:nvSpPr>
          <p:cNvPr id="42" name="文本框 41">
            <a:extLst>
              <a:ext uri="{FF2B5EF4-FFF2-40B4-BE49-F238E27FC236}">
                <a16:creationId xmlns:a16="http://schemas.microsoft.com/office/drawing/2014/main" id="{8FCF7170-B37B-4F72-80E2-1300092EE6B4}"/>
              </a:ext>
            </a:extLst>
          </p:cNvPr>
          <p:cNvSpPr txBox="1"/>
          <p:nvPr/>
        </p:nvSpPr>
        <p:spPr>
          <a:xfrm>
            <a:off x="1260817" y="3322910"/>
            <a:ext cx="825867" cy="1569660"/>
          </a:xfrm>
          <a:prstGeom prst="rect">
            <a:avLst/>
          </a:prstGeom>
          <a:noFill/>
          <a:effectLst>
            <a:outerShdw blurRad="50800" dist="50800" dir="2700000" algn="ctr" rotWithShape="0">
              <a:srgbClr val="000000">
                <a:alpha val="40000"/>
              </a:srgbClr>
            </a:outerShdw>
          </a:effectLst>
        </p:spPr>
        <p:txBody>
          <a:bodyPr wrap="none" rtlCol="0">
            <a:spAutoFit/>
          </a:bodyPr>
          <a:lstStyle/>
          <a:p>
            <a:r>
              <a:rPr lang="en-US" altLang="zh-CN" sz="9600" dirty="0">
                <a:solidFill>
                  <a:srgbClr val="888886"/>
                </a:solidFill>
                <a:latin typeface="Script MT Bold" panose="03040602040607080904" pitchFamily="66" charset="0"/>
                <a:ea typeface="Yu Gothic UI Light" panose="020B0300000000000000" pitchFamily="34" charset="-128"/>
              </a:rPr>
              <a:t>3</a:t>
            </a:r>
            <a:endParaRPr lang="zh-CN" altLang="en-US" sz="9600" dirty="0">
              <a:solidFill>
                <a:srgbClr val="888886"/>
              </a:solidFill>
              <a:latin typeface="Script MT Bold" panose="03040602040607080904" pitchFamily="66" charset="0"/>
              <a:ea typeface="Yu Gothic UI Light" panose="020B0300000000000000" pitchFamily="34" charset="-128"/>
            </a:endParaRPr>
          </a:p>
        </p:txBody>
      </p:sp>
      <p:sp>
        <p:nvSpPr>
          <p:cNvPr id="43" name="文本框 42">
            <a:extLst>
              <a:ext uri="{FF2B5EF4-FFF2-40B4-BE49-F238E27FC236}">
                <a16:creationId xmlns:a16="http://schemas.microsoft.com/office/drawing/2014/main" id="{4A6436CF-DC0A-4412-91A0-6F298F607FF9}"/>
              </a:ext>
            </a:extLst>
          </p:cNvPr>
          <p:cNvSpPr txBox="1"/>
          <p:nvPr/>
        </p:nvSpPr>
        <p:spPr>
          <a:xfrm>
            <a:off x="1260818" y="1932071"/>
            <a:ext cx="827471" cy="1569660"/>
          </a:xfrm>
          <a:prstGeom prst="rect">
            <a:avLst/>
          </a:prstGeom>
          <a:noFill/>
          <a:effectLst>
            <a:outerShdw blurRad="50800" dist="50800" dir="2700000" algn="ctr" rotWithShape="0">
              <a:srgbClr val="000000">
                <a:alpha val="40000"/>
              </a:srgbClr>
            </a:outerShdw>
          </a:effectLst>
        </p:spPr>
        <p:txBody>
          <a:bodyPr wrap="none" rtlCol="0">
            <a:spAutoFit/>
          </a:bodyPr>
          <a:lstStyle/>
          <a:p>
            <a:r>
              <a:rPr lang="en-US" altLang="zh-CN" sz="9600" dirty="0">
                <a:solidFill>
                  <a:srgbClr val="888886"/>
                </a:solidFill>
                <a:latin typeface="Script MT Bold" panose="03040602040607080904" pitchFamily="66" charset="0"/>
                <a:ea typeface="Yu Gothic UI Light" panose="020B0300000000000000" pitchFamily="34" charset="-128"/>
              </a:rPr>
              <a:t>2</a:t>
            </a:r>
            <a:endParaRPr lang="zh-CN" altLang="en-US" sz="9600" dirty="0">
              <a:solidFill>
                <a:srgbClr val="888886"/>
              </a:solidFill>
              <a:latin typeface="Script MT Bold" panose="03040602040607080904" pitchFamily="66" charset="0"/>
              <a:ea typeface="Yu Gothic UI Light" panose="020B0300000000000000" pitchFamily="34" charset="-128"/>
            </a:endParaRPr>
          </a:p>
        </p:txBody>
      </p:sp>
    </p:spTree>
    <p:extLst>
      <p:ext uri="{BB962C8B-B14F-4D97-AF65-F5344CB8AC3E}">
        <p14:creationId xmlns:p14="http://schemas.microsoft.com/office/powerpoint/2010/main" val="132502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p:cTn id="18" dur="500" fill="hold"/>
                                        <p:tgtEl>
                                          <p:spTgt spid="43"/>
                                        </p:tgtEl>
                                        <p:attrNameLst>
                                          <p:attrName>ppt_w</p:attrName>
                                        </p:attrNameLst>
                                      </p:cBhvr>
                                      <p:tavLst>
                                        <p:tav tm="0">
                                          <p:val>
                                            <p:fltVal val="0"/>
                                          </p:val>
                                        </p:tav>
                                        <p:tav tm="100000">
                                          <p:val>
                                            <p:strVal val="#ppt_w"/>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Effect transition="in" filter="fade">
                                      <p:cBhvr>
                                        <p:cTn id="20" dur="500"/>
                                        <p:tgtEl>
                                          <p:spTgt spid="43"/>
                                        </p:tgtEl>
                                      </p:cBhvr>
                                    </p:animEffect>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anim calcmode="lin" valueType="num">
                                      <p:cBhvr>
                                        <p:cTn id="25" dur="500" fill="hold"/>
                                        <p:tgtEl>
                                          <p:spTgt spid="20"/>
                                        </p:tgtEl>
                                        <p:attrNameLst>
                                          <p:attrName>ppt_x</p:attrName>
                                        </p:attrNameLst>
                                      </p:cBhvr>
                                      <p:tavLst>
                                        <p:tav tm="0">
                                          <p:val>
                                            <p:strVal val="#ppt_x"/>
                                          </p:val>
                                        </p:tav>
                                        <p:tav tm="100000">
                                          <p:val>
                                            <p:strVal val="#ppt_x"/>
                                          </p:val>
                                        </p:tav>
                                      </p:tavLst>
                                    </p:anim>
                                    <p:anim calcmode="lin" valueType="num">
                                      <p:cBhvr>
                                        <p:cTn id="26" dur="500" fill="hold"/>
                                        <p:tgtEl>
                                          <p:spTgt spid="20"/>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par>
                                <p:cTn id="38" presetID="53" presetClass="entr" presetSubtype="16"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anim calcmode="lin" valueType="num">
                                      <p:cBhvr>
                                        <p:cTn id="47" dur="500" fill="hold"/>
                                        <p:tgtEl>
                                          <p:spTgt spid="22"/>
                                        </p:tgtEl>
                                        <p:attrNameLst>
                                          <p:attrName>ppt_x</p:attrName>
                                        </p:attrNameLst>
                                      </p:cBhvr>
                                      <p:tavLst>
                                        <p:tav tm="0">
                                          <p:val>
                                            <p:strVal val="#ppt_x"/>
                                          </p:val>
                                        </p:tav>
                                        <p:tav tm="100000">
                                          <p:val>
                                            <p:strVal val="#ppt_x"/>
                                          </p:val>
                                        </p:tav>
                                      </p:tavLst>
                                    </p:anim>
                                    <p:anim calcmode="lin" valueType="num">
                                      <p:cBhvr>
                                        <p:cTn id="4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35"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485876-F5C8-DDDF-3358-C8FEB20CA320}"/>
              </a:ext>
            </a:extLst>
          </p:cNvPr>
          <p:cNvPicPr>
            <a:picLocks noChangeAspect="1"/>
          </p:cNvPicPr>
          <p:nvPr/>
        </p:nvPicPr>
        <p:blipFill>
          <a:blip r:embed="rId3"/>
          <a:stretch>
            <a:fillRect/>
          </a:stretch>
        </p:blipFill>
        <p:spPr>
          <a:xfrm>
            <a:off x="1162050" y="871537"/>
            <a:ext cx="9867900" cy="5114925"/>
          </a:xfrm>
          <a:prstGeom prst="rect">
            <a:avLst/>
          </a:prstGeom>
        </p:spPr>
      </p:pic>
      <p:sp>
        <p:nvSpPr>
          <p:cNvPr id="4" name="文本框 3">
            <a:extLst>
              <a:ext uri="{FF2B5EF4-FFF2-40B4-BE49-F238E27FC236}">
                <a16:creationId xmlns:a16="http://schemas.microsoft.com/office/drawing/2014/main" id="{0409595A-5849-546D-1182-7F2840B19EE1}"/>
              </a:ext>
            </a:extLst>
          </p:cNvPr>
          <p:cNvSpPr txBox="1"/>
          <p:nvPr/>
        </p:nvSpPr>
        <p:spPr>
          <a:xfrm>
            <a:off x="424873" y="406400"/>
            <a:ext cx="1338828" cy="369332"/>
          </a:xfrm>
          <a:prstGeom prst="rect">
            <a:avLst/>
          </a:prstGeom>
          <a:noFill/>
        </p:spPr>
        <p:txBody>
          <a:bodyPr wrap="none" rtlCol="0">
            <a:spAutoFit/>
          </a:bodyPr>
          <a:lstStyle/>
          <a:p>
            <a:r>
              <a:rPr lang="zh-CN" altLang="en-US" dirty="0"/>
              <a:t>研究项目：</a:t>
            </a:r>
          </a:p>
        </p:txBody>
      </p:sp>
    </p:spTree>
    <p:extLst>
      <p:ext uri="{BB962C8B-B14F-4D97-AF65-F5344CB8AC3E}">
        <p14:creationId xmlns:p14="http://schemas.microsoft.com/office/powerpoint/2010/main" val="562108614"/>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4B76C9-E910-B4B8-B3F8-40CDAC74F863}"/>
              </a:ext>
            </a:extLst>
          </p:cNvPr>
          <p:cNvPicPr>
            <a:picLocks noChangeAspect="1"/>
          </p:cNvPicPr>
          <p:nvPr/>
        </p:nvPicPr>
        <p:blipFill>
          <a:blip r:embed="rId3"/>
          <a:stretch>
            <a:fillRect/>
          </a:stretch>
        </p:blipFill>
        <p:spPr>
          <a:xfrm>
            <a:off x="1456711" y="1064488"/>
            <a:ext cx="9278577" cy="4729024"/>
          </a:xfrm>
          <a:prstGeom prst="rect">
            <a:avLst/>
          </a:prstGeom>
        </p:spPr>
      </p:pic>
      <p:sp>
        <p:nvSpPr>
          <p:cNvPr id="4" name="文本框 3">
            <a:extLst>
              <a:ext uri="{FF2B5EF4-FFF2-40B4-BE49-F238E27FC236}">
                <a16:creationId xmlns:a16="http://schemas.microsoft.com/office/drawing/2014/main" id="{16884D92-72EF-0C11-EA7C-BB304CD39B0A}"/>
              </a:ext>
            </a:extLst>
          </p:cNvPr>
          <p:cNvSpPr txBox="1"/>
          <p:nvPr/>
        </p:nvSpPr>
        <p:spPr>
          <a:xfrm>
            <a:off x="360218" y="350981"/>
            <a:ext cx="1338828" cy="369332"/>
          </a:xfrm>
          <a:prstGeom prst="rect">
            <a:avLst/>
          </a:prstGeom>
          <a:noFill/>
        </p:spPr>
        <p:txBody>
          <a:bodyPr wrap="none" rtlCol="0">
            <a:spAutoFit/>
          </a:bodyPr>
          <a:lstStyle/>
          <a:p>
            <a:r>
              <a:rPr lang="zh-CN" altLang="en-US" dirty="0"/>
              <a:t>研究成果：</a:t>
            </a:r>
          </a:p>
        </p:txBody>
      </p:sp>
    </p:spTree>
    <p:extLst>
      <p:ext uri="{BB962C8B-B14F-4D97-AF65-F5344CB8AC3E}">
        <p14:creationId xmlns:p14="http://schemas.microsoft.com/office/powerpoint/2010/main" val="1508178776"/>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7B680025-690F-9FC5-2E4E-D7F405CEF976}"/>
              </a:ext>
            </a:extLst>
          </p:cNvPr>
          <p:cNvCxnSpPr>
            <a:cxnSpLocks/>
          </p:cNvCxnSpPr>
          <p:nvPr/>
        </p:nvCxnSpPr>
        <p:spPr>
          <a:xfrm>
            <a:off x="2549236" y="985892"/>
            <a:ext cx="7148946"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itle 13">
            <a:extLst>
              <a:ext uri="{FF2B5EF4-FFF2-40B4-BE49-F238E27FC236}">
                <a16:creationId xmlns:a16="http://schemas.microsoft.com/office/drawing/2014/main" id="{73367F1C-241E-A324-B619-A7247CF9E674}"/>
              </a:ext>
            </a:extLst>
          </p:cNvPr>
          <p:cNvSpPr txBox="1"/>
          <p:nvPr/>
        </p:nvSpPr>
        <p:spPr>
          <a:xfrm>
            <a:off x="1194523" y="258568"/>
            <a:ext cx="9802953" cy="634475"/>
          </a:xfrm>
          <a:prstGeom prst="rect">
            <a:avLst/>
          </a:prstGeom>
        </p:spPr>
        <p:txBody>
          <a:bodyPr vert="horz" lIns="121920" tIns="60960" rIns="121920" bIns="60960" rtlCol="0" anchor="ctr">
            <a:noAutofit/>
          </a:body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cs typeface="+mn-cs"/>
              </a:rPr>
              <a:t>测绘遥感信息工程国家重点实验室</a:t>
            </a:r>
          </a:p>
        </p:txBody>
      </p:sp>
      <p:pic>
        <p:nvPicPr>
          <p:cNvPr id="3" name="图片 2">
            <a:extLst>
              <a:ext uri="{FF2B5EF4-FFF2-40B4-BE49-F238E27FC236}">
                <a16:creationId xmlns:a16="http://schemas.microsoft.com/office/drawing/2014/main" id="{4FACEF5C-E302-6ED8-EF86-DD2ACC20BDEF}"/>
              </a:ext>
            </a:extLst>
          </p:cNvPr>
          <p:cNvPicPr>
            <a:picLocks noChangeAspect="1"/>
          </p:cNvPicPr>
          <p:nvPr/>
        </p:nvPicPr>
        <p:blipFill>
          <a:blip r:embed="rId3"/>
          <a:stretch>
            <a:fillRect/>
          </a:stretch>
        </p:blipFill>
        <p:spPr>
          <a:xfrm>
            <a:off x="6391563" y="1793278"/>
            <a:ext cx="5671127" cy="2947031"/>
          </a:xfrm>
          <a:prstGeom prst="rect">
            <a:avLst/>
          </a:prstGeom>
        </p:spPr>
      </p:pic>
      <p:sp>
        <p:nvSpPr>
          <p:cNvPr id="6" name="文本框 5">
            <a:extLst>
              <a:ext uri="{FF2B5EF4-FFF2-40B4-BE49-F238E27FC236}">
                <a16:creationId xmlns:a16="http://schemas.microsoft.com/office/drawing/2014/main" id="{915492DB-B013-EC9A-6E6E-197D9B550280}"/>
              </a:ext>
            </a:extLst>
          </p:cNvPr>
          <p:cNvSpPr txBox="1"/>
          <p:nvPr/>
        </p:nvSpPr>
        <p:spPr>
          <a:xfrm>
            <a:off x="129310" y="1582340"/>
            <a:ext cx="6096000" cy="3693319"/>
          </a:xfrm>
          <a:prstGeom prst="rect">
            <a:avLst/>
          </a:prstGeom>
          <a:noFill/>
        </p:spPr>
        <p:txBody>
          <a:bodyPr wrap="square">
            <a:spAutoFit/>
          </a:bodyPr>
          <a:lstStyle/>
          <a:p>
            <a:r>
              <a:rPr lang="zh-CN" altLang="en-US" dirty="0"/>
              <a:t>        测绘遥感信息工程国家重点实验室（武汉大学）于</a:t>
            </a:r>
            <a:r>
              <a:rPr lang="en-US" altLang="zh-CN" dirty="0"/>
              <a:t>1989</a:t>
            </a:r>
            <a:r>
              <a:rPr lang="zh-CN" altLang="en-US" dirty="0"/>
              <a:t>年成立，是我国测绘学科第一个国家级重点实验室。</a:t>
            </a:r>
            <a:endParaRPr lang="en-US" altLang="zh-CN" dirty="0"/>
          </a:p>
          <a:p>
            <a:r>
              <a:rPr lang="zh-CN" altLang="en-US" dirty="0"/>
              <a:t>        实验室主任为杨必胜教授，学术委员会名誉主任为李德仁院士，学术委员会主任为龚健雅院士。实验室现有中国科学院与工程院院士</a:t>
            </a:r>
            <a:r>
              <a:rPr lang="en-US" altLang="zh-CN" dirty="0"/>
              <a:t>3</a:t>
            </a:r>
            <a:r>
              <a:rPr lang="zh-CN" altLang="en-US" dirty="0"/>
              <a:t>人，并有国家杰青等各类高层次人才</a:t>
            </a:r>
            <a:r>
              <a:rPr lang="en-US" altLang="zh-CN" dirty="0"/>
              <a:t>30</a:t>
            </a:r>
            <a:r>
              <a:rPr lang="zh-CN" altLang="en-US" dirty="0"/>
              <a:t>余人，拥有</a:t>
            </a:r>
            <a:r>
              <a:rPr lang="en-US" altLang="zh-CN" dirty="0"/>
              <a:t>1</a:t>
            </a:r>
            <a:r>
              <a:rPr lang="zh-CN" altLang="en-US" dirty="0"/>
              <a:t>个国家自然科学基金创新群体和</a:t>
            </a:r>
            <a:r>
              <a:rPr lang="en-US" altLang="zh-CN" dirty="0"/>
              <a:t>1</a:t>
            </a:r>
            <a:r>
              <a:rPr lang="zh-CN" altLang="en-US" dirty="0"/>
              <a:t>个教育部创新团队。</a:t>
            </a:r>
            <a:endParaRPr lang="en-US" altLang="zh-CN" dirty="0"/>
          </a:p>
          <a:p>
            <a:r>
              <a:rPr lang="zh-CN" altLang="en-US" dirty="0"/>
              <a:t>        实验室研究领域覆盖对地观测传感器与平台、航空航天摄影测量、遥感信息处理、空间信息系统与服务、</a:t>
            </a:r>
            <a:r>
              <a:rPr lang="en-US" altLang="zh-CN" dirty="0"/>
              <a:t>3S</a:t>
            </a:r>
            <a:r>
              <a:rPr lang="zh-CN" altLang="en-US" dirty="0"/>
              <a:t>集成与网络通信、导航定位与位置服务等。实验室面向国家重大需求，引领国际地球空间信息学术前沿，开展应用基础研究和成果转化，形成了“基础研究</a:t>
            </a:r>
            <a:r>
              <a:rPr lang="en-US" altLang="zh-CN" dirty="0"/>
              <a:t>—</a:t>
            </a:r>
            <a:r>
              <a:rPr lang="zh-CN" altLang="en-US" dirty="0"/>
              <a:t>技术创新</a:t>
            </a:r>
            <a:r>
              <a:rPr lang="en-US" altLang="zh-CN" dirty="0"/>
              <a:t>—</a:t>
            </a:r>
            <a:r>
              <a:rPr lang="zh-CN" altLang="en-US" dirty="0"/>
              <a:t>成果转化”的完整创新体系。</a:t>
            </a:r>
          </a:p>
        </p:txBody>
      </p:sp>
    </p:spTree>
    <p:extLst>
      <p:ext uri="{BB962C8B-B14F-4D97-AF65-F5344CB8AC3E}">
        <p14:creationId xmlns:p14="http://schemas.microsoft.com/office/powerpoint/2010/main" val="707069484"/>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810F512-8416-C411-81F6-F996B7EC958F}"/>
              </a:ext>
            </a:extLst>
          </p:cNvPr>
          <p:cNvPicPr>
            <a:picLocks noChangeAspect="1"/>
          </p:cNvPicPr>
          <p:nvPr/>
        </p:nvPicPr>
        <p:blipFill>
          <a:blip r:embed="rId3"/>
          <a:stretch>
            <a:fillRect/>
          </a:stretch>
        </p:blipFill>
        <p:spPr>
          <a:xfrm>
            <a:off x="273771" y="200025"/>
            <a:ext cx="10277475" cy="3228975"/>
          </a:xfrm>
          <a:prstGeom prst="rect">
            <a:avLst/>
          </a:prstGeom>
        </p:spPr>
      </p:pic>
      <p:sp>
        <p:nvSpPr>
          <p:cNvPr id="4" name="文本框 3">
            <a:extLst>
              <a:ext uri="{FF2B5EF4-FFF2-40B4-BE49-F238E27FC236}">
                <a16:creationId xmlns:a16="http://schemas.microsoft.com/office/drawing/2014/main" id="{7526AA21-A4D4-3ACB-6EFF-53DFF3F3ED83}"/>
              </a:ext>
            </a:extLst>
          </p:cNvPr>
          <p:cNvSpPr txBox="1"/>
          <p:nvPr/>
        </p:nvSpPr>
        <p:spPr>
          <a:xfrm>
            <a:off x="273771" y="3934691"/>
            <a:ext cx="7802136" cy="1754326"/>
          </a:xfrm>
          <a:prstGeom prst="rect">
            <a:avLst/>
          </a:prstGeom>
          <a:noFill/>
        </p:spPr>
        <p:txBody>
          <a:bodyPr wrap="none" rtlCol="0">
            <a:spAutoFit/>
          </a:bodyPr>
          <a:lstStyle/>
          <a:p>
            <a:r>
              <a:rPr lang="zh-CN" altLang="en-US" dirty="0"/>
              <a:t>航空航天摄影测量：杜志强、郭丙轩、黄先锋、江万涛、金淑英等</a:t>
            </a:r>
            <a:endParaRPr lang="en-US" altLang="zh-CN" dirty="0"/>
          </a:p>
          <a:p>
            <a:r>
              <a:rPr lang="zh-CN" altLang="en-US" dirty="0"/>
              <a:t>遥感信息处理：陈嘉乐、陈晓玲、杜博、龚威、贺威、廖明生等</a:t>
            </a:r>
            <a:endParaRPr lang="en-US" altLang="zh-CN" dirty="0"/>
          </a:p>
          <a:p>
            <a:r>
              <a:rPr lang="zh-CN" altLang="en-US" dirty="0"/>
              <a:t>空间信息系统与服务</a:t>
            </a:r>
            <a:r>
              <a:rPr lang="en-US" altLang="zh-CN" dirty="0"/>
              <a:t>:</a:t>
            </a:r>
            <a:r>
              <a:rPr lang="zh-CN" altLang="en-US" dirty="0"/>
              <a:t>艾廷华、陈静、陈震中、邓跃进、杜清运、樊红等</a:t>
            </a:r>
            <a:endParaRPr lang="en-US" altLang="zh-CN" dirty="0"/>
          </a:p>
          <a:p>
            <a:r>
              <a:rPr lang="en-US" altLang="zh-CN" dirty="0"/>
              <a:t>3S</a:t>
            </a:r>
            <a:r>
              <a:rPr lang="zh-CN" altLang="en-US" dirty="0"/>
              <a:t>集成与网络通信：陈碧宇、陈驰、种衍文、董震、方志祥、李必军等</a:t>
            </a:r>
            <a:endParaRPr lang="en-US" altLang="zh-CN" dirty="0"/>
          </a:p>
          <a:p>
            <a:r>
              <a:rPr lang="zh-CN" altLang="en-US" dirty="0"/>
              <a:t>卫星导航与位置服务：陈亮、陈锐志、李斐、李明、李由、梁欣廉等</a:t>
            </a:r>
            <a:endParaRPr lang="en-US" altLang="zh-CN" dirty="0"/>
          </a:p>
          <a:p>
            <a:r>
              <a:rPr lang="zh-CN" altLang="en-US" dirty="0"/>
              <a:t>对地观测传感器与平台：董杰、高玉东、金光、毛庆洲、石书祝、孙恒青等</a:t>
            </a:r>
          </a:p>
        </p:txBody>
      </p:sp>
    </p:spTree>
    <p:extLst>
      <p:ext uri="{BB962C8B-B14F-4D97-AF65-F5344CB8AC3E}">
        <p14:creationId xmlns:p14="http://schemas.microsoft.com/office/powerpoint/2010/main" val="369886860"/>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E1FEDB-C865-A3BE-73F3-27587C70C0D7}"/>
              </a:ext>
            </a:extLst>
          </p:cNvPr>
          <p:cNvPicPr>
            <a:picLocks noChangeAspect="1"/>
          </p:cNvPicPr>
          <p:nvPr/>
        </p:nvPicPr>
        <p:blipFill>
          <a:blip r:embed="rId3"/>
          <a:stretch>
            <a:fillRect/>
          </a:stretch>
        </p:blipFill>
        <p:spPr>
          <a:xfrm>
            <a:off x="323273" y="766157"/>
            <a:ext cx="3245229" cy="2983808"/>
          </a:xfrm>
          <a:prstGeom prst="rect">
            <a:avLst/>
          </a:prstGeom>
        </p:spPr>
      </p:pic>
      <p:sp>
        <p:nvSpPr>
          <p:cNvPr id="4" name="文本框 3">
            <a:extLst>
              <a:ext uri="{FF2B5EF4-FFF2-40B4-BE49-F238E27FC236}">
                <a16:creationId xmlns:a16="http://schemas.microsoft.com/office/drawing/2014/main" id="{CAB307DA-3F9F-A974-B3D2-9C4DB2D55A7F}"/>
              </a:ext>
            </a:extLst>
          </p:cNvPr>
          <p:cNvSpPr txBox="1"/>
          <p:nvPr/>
        </p:nvSpPr>
        <p:spPr>
          <a:xfrm>
            <a:off x="323273" y="249381"/>
            <a:ext cx="1163782" cy="369332"/>
          </a:xfrm>
          <a:prstGeom prst="rect">
            <a:avLst/>
          </a:prstGeom>
          <a:noFill/>
        </p:spPr>
        <p:txBody>
          <a:bodyPr wrap="square" rtlCol="0">
            <a:spAutoFit/>
          </a:bodyPr>
          <a:lstStyle/>
          <a:p>
            <a:r>
              <a:rPr lang="zh-CN" altLang="en-US" dirty="0"/>
              <a:t>科研成果：</a:t>
            </a:r>
          </a:p>
        </p:txBody>
      </p:sp>
      <p:pic>
        <p:nvPicPr>
          <p:cNvPr id="7" name="图片 6">
            <a:extLst>
              <a:ext uri="{FF2B5EF4-FFF2-40B4-BE49-F238E27FC236}">
                <a16:creationId xmlns:a16="http://schemas.microsoft.com/office/drawing/2014/main" id="{709002EA-048B-4329-E603-386A8D59D432}"/>
              </a:ext>
            </a:extLst>
          </p:cNvPr>
          <p:cNvPicPr>
            <a:picLocks noChangeAspect="1"/>
          </p:cNvPicPr>
          <p:nvPr/>
        </p:nvPicPr>
        <p:blipFill>
          <a:blip r:embed="rId4"/>
          <a:stretch>
            <a:fillRect/>
          </a:stretch>
        </p:blipFill>
        <p:spPr>
          <a:xfrm>
            <a:off x="323272" y="3732514"/>
            <a:ext cx="3245229" cy="2963430"/>
          </a:xfrm>
          <a:prstGeom prst="rect">
            <a:avLst/>
          </a:prstGeom>
        </p:spPr>
      </p:pic>
      <p:pic>
        <p:nvPicPr>
          <p:cNvPr id="9" name="图片 8">
            <a:extLst>
              <a:ext uri="{FF2B5EF4-FFF2-40B4-BE49-F238E27FC236}">
                <a16:creationId xmlns:a16="http://schemas.microsoft.com/office/drawing/2014/main" id="{818C35F6-FD58-66F9-AEAA-D1D11592EAE9}"/>
              </a:ext>
            </a:extLst>
          </p:cNvPr>
          <p:cNvPicPr>
            <a:picLocks noChangeAspect="1"/>
          </p:cNvPicPr>
          <p:nvPr/>
        </p:nvPicPr>
        <p:blipFill>
          <a:blip r:embed="rId5"/>
          <a:stretch>
            <a:fillRect/>
          </a:stretch>
        </p:blipFill>
        <p:spPr>
          <a:xfrm>
            <a:off x="4142510" y="816764"/>
            <a:ext cx="3245229" cy="2970597"/>
          </a:xfrm>
          <a:prstGeom prst="rect">
            <a:avLst/>
          </a:prstGeom>
        </p:spPr>
      </p:pic>
      <p:pic>
        <p:nvPicPr>
          <p:cNvPr id="12" name="图片 11">
            <a:extLst>
              <a:ext uri="{FF2B5EF4-FFF2-40B4-BE49-F238E27FC236}">
                <a16:creationId xmlns:a16="http://schemas.microsoft.com/office/drawing/2014/main" id="{95BCF717-BC0C-505B-6A01-CDA044C1D23E}"/>
              </a:ext>
            </a:extLst>
          </p:cNvPr>
          <p:cNvPicPr>
            <a:picLocks noChangeAspect="1"/>
          </p:cNvPicPr>
          <p:nvPr/>
        </p:nvPicPr>
        <p:blipFill>
          <a:blip r:embed="rId6"/>
          <a:stretch>
            <a:fillRect/>
          </a:stretch>
        </p:blipFill>
        <p:spPr>
          <a:xfrm>
            <a:off x="4142510" y="3787361"/>
            <a:ext cx="3245230" cy="2969431"/>
          </a:xfrm>
          <a:prstGeom prst="rect">
            <a:avLst/>
          </a:prstGeom>
        </p:spPr>
      </p:pic>
      <p:pic>
        <p:nvPicPr>
          <p:cNvPr id="15" name="图片 14">
            <a:extLst>
              <a:ext uri="{FF2B5EF4-FFF2-40B4-BE49-F238E27FC236}">
                <a16:creationId xmlns:a16="http://schemas.microsoft.com/office/drawing/2014/main" id="{EC1587B4-D267-3FB6-8AB1-64B1EE89C8F8}"/>
              </a:ext>
            </a:extLst>
          </p:cNvPr>
          <p:cNvPicPr>
            <a:picLocks noChangeAspect="1"/>
          </p:cNvPicPr>
          <p:nvPr/>
        </p:nvPicPr>
        <p:blipFill>
          <a:blip r:embed="rId7"/>
          <a:stretch>
            <a:fillRect/>
          </a:stretch>
        </p:blipFill>
        <p:spPr>
          <a:xfrm>
            <a:off x="7906327" y="766157"/>
            <a:ext cx="3357562" cy="3071812"/>
          </a:xfrm>
          <a:prstGeom prst="rect">
            <a:avLst/>
          </a:prstGeom>
        </p:spPr>
      </p:pic>
      <p:pic>
        <p:nvPicPr>
          <p:cNvPr id="18" name="图片 17">
            <a:extLst>
              <a:ext uri="{FF2B5EF4-FFF2-40B4-BE49-F238E27FC236}">
                <a16:creationId xmlns:a16="http://schemas.microsoft.com/office/drawing/2014/main" id="{F6102159-F98F-C905-43F5-16FD67C8657E}"/>
              </a:ext>
            </a:extLst>
          </p:cNvPr>
          <p:cNvPicPr>
            <a:picLocks noChangeAspect="1"/>
          </p:cNvPicPr>
          <p:nvPr/>
        </p:nvPicPr>
        <p:blipFill>
          <a:blip r:embed="rId8"/>
          <a:stretch>
            <a:fillRect/>
          </a:stretch>
        </p:blipFill>
        <p:spPr>
          <a:xfrm>
            <a:off x="7906326" y="3837969"/>
            <a:ext cx="3357562" cy="2857975"/>
          </a:xfrm>
          <a:prstGeom prst="rect">
            <a:avLst/>
          </a:prstGeom>
        </p:spPr>
      </p:pic>
    </p:spTree>
    <p:extLst>
      <p:ext uri="{BB962C8B-B14F-4D97-AF65-F5344CB8AC3E}">
        <p14:creationId xmlns:p14="http://schemas.microsoft.com/office/powerpoint/2010/main" val="419800000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7B680025-690F-9FC5-2E4E-D7F405CEF976}"/>
              </a:ext>
            </a:extLst>
          </p:cNvPr>
          <p:cNvCxnSpPr>
            <a:cxnSpLocks/>
          </p:cNvCxnSpPr>
          <p:nvPr/>
        </p:nvCxnSpPr>
        <p:spPr>
          <a:xfrm>
            <a:off x="2013527" y="985892"/>
            <a:ext cx="8091055"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itle 13">
            <a:extLst>
              <a:ext uri="{FF2B5EF4-FFF2-40B4-BE49-F238E27FC236}">
                <a16:creationId xmlns:a16="http://schemas.microsoft.com/office/drawing/2014/main" id="{73367F1C-241E-A324-B619-A7247CF9E674}"/>
              </a:ext>
            </a:extLst>
          </p:cNvPr>
          <p:cNvSpPr txBox="1"/>
          <p:nvPr/>
        </p:nvSpPr>
        <p:spPr>
          <a:xfrm>
            <a:off x="1194523" y="258568"/>
            <a:ext cx="9802953" cy="634475"/>
          </a:xfrm>
          <a:prstGeom prst="rect">
            <a:avLst/>
          </a:prstGeom>
        </p:spPr>
        <p:txBody>
          <a:bodyPr vert="horz" lIns="121920" tIns="60960" rIns="121920" bIns="60960" rtlCol="0" anchor="ctr">
            <a:noAutofit/>
          </a:body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cs typeface="+mn-cs"/>
              </a:rPr>
              <a:t>智能化遥感数据提取分析与应用研究组</a:t>
            </a:r>
          </a:p>
        </p:txBody>
      </p:sp>
      <p:sp>
        <p:nvSpPr>
          <p:cNvPr id="6" name="文本框 5">
            <a:extLst>
              <a:ext uri="{FF2B5EF4-FFF2-40B4-BE49-F238E27FC236}">
                <a16:creationId xmlns:a16="http://schemas.microsoft.com/office/drawing/2014/main" id="{4F4893CE-943C-8A22-AAB1-B94989C1C637}"/>
              </a:ext>
            </a:extLst>
          </p:cNvPr>
          <p:cNvSpPr txBox="1"/>
          <p:nvPr/>
        </p:nvSpPr>
        <p:spPr>
          <a:xfrm>
            <a:off x="193964" y="2274838"/>
            <a:ext cx="6096000" cy="2308324"/>
          </a:xfrm>
          <a:prstGeom prst="rect">
            <a:avLst/>
          </a:prstGeom>
          <a:noFill/>
        </p:spPr>
        <p:txBody>
          <a:bodyPr wrap="square">
            <a:spAutoFit/>
          </a:bodyPr>
          <a:lstStyle/>
          <a:p>
            <a:r>
              <a:rPr lang="en-US" altLang="zh-CN" dirty="0"/>
              <a:t>        RSIDEA</a:t>
            </a:r>
            <a:r>
              <a:rPr lang="zh-CN" altLang="en-US" dirty="0"/>
              <a:t>是由从事遥感方向研究的科研人员组建的一个学术研究组。学术指导为张良培教授，负责人为 钟燕飞教授。</a:t>
            </a:r>
            <a:endParaRPr lang="en-US" altLang="zh-CN" dirty="0"/>
          </a:p>
          <a:p>
            <a:r>
              <a:rPr lang="en-US" altLang="zh-CN" dirty="0"/>
              <a:t>        “RSIDEA”</a:t>
            </a:r>
            <a:r>
              <a:rPr lang="zh-CN" altLang="en-US" dirty="0"/>
              <a:t>的含义是“</a:t>
            </a:r>
            <a:r>
              <a:rPr lang="en-US" altLang="zh-CN" dirty="0"/>
              <a:t>Intelligent Data Extraction, Analysis and Applications of Remote Sensing</a:t>
            </a:r>
            <a:r>
              <a:rPr lang="zh-CN" altLang="en-US" dirty="0"/>
              <a:t>（智能化遥感数据提取分析与应用）”。</a:t>
            </a:r>
            <a:endParaRPr lang="en-US" altLang="zh-CN" dirty="0"/>
          </a:p>
          <a:p>
            <a:r>
              <a:rPr lang="en-US" altLang="zh-CN" dirty="0"/>
              <a:t>        RSIDEA</a:t>
            </a:r>
            <a:r>
              <a:rPr lang="zh-CN" altLang="en-US" dirty="0"/>
              <a:t>主要研究方向为： 高光谱遥感信息处理、 高分辨率遥感影像理解、 多源遥感数据地学解译。</a:t>
            </a:r>
          </a:p>
        </p:txBody>
      </p:sp>
      <p:pic>
        <p:nvPicPr>
          <p:cNvPr id="11" name="图片 10">
            <a:extLst>
              <a:ext uri="{FF2B5EF4-FFF2-40B4-BE49-F238E27FC236}">
                <a16:creationId xmlns:a16="http://schemas.microsoft.com/office/drawing/2014/main" id="{3EB385A4-EE75-516E-981E-3C0C24C1DA0F}"/>
              </a:ext>
            </a:extLst>
          </p:cNvPr>
          <p:cNvPicPr>
            <a:picLocks noChangeAspect="1"/>
          </p:cNvPicPr>
          <p:nvPr/>
        </p:nvPicPr>
        <p:blipFill>
          <a:blip r:embed="rId3"/>
          <a:stretch>
            <a:fillRect/>
          </a:stretch>
        </p:blipFill>
        <p:spPr>
          <a:xfrm>
            <a:off x="6604000" y="2048930"/>
            <a:ext cx="5308622" cy="2760140"/>
          </a:xfrm>
          <a:prstGeom prst="rect">
            <a:avLst/>
          </a:prstGeom>
        </p:spPr>
      </p:pic>
    </p:spTree>
    <p:extLst>
      <p:ext uri="{BB962C8B-B14F-4D97-AF65-F5344CB8AC3E}">
        <p14:creationId xmlns:p14="http://schemas.microsoft.com/office/powerpoint/2010/main" val="1690589350"/>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B25943-2810-7902-D449-97AB4D6394B0}"/>
              </a:ext>
            </a:extLst>
          </p:cNvPr>
          <p:cNvPicPr>
            <a:picLocks noChangeAspect="1"/>
          </p:cNvPicPr>
          <p:nvPr/>
        </p:nvPicPr>
        <p:blipFill>
          <a:blip r:embed="rId3"/>
          <a:stretch>
            <a:fillRect/>
          </a:stretch>
        </p:blipFill>
        <p:spPr>
          <a:xfrm>
            <a:off x="286327" y="815686"/>
            <a:ext cx="8905875" cy="2419350"/>
          </a:xfrm>
          <a:prstGeom prst="rect">
            <a:avLst/>
          </a:prstGeom>
        </p:spPr>
      </p:pic>
      <p:sp>
        <p:nvSpPr>
          <p:cNvPr id="4" name="文本框 3">
            <a:extLst>
              <a:ext uri="{FF2B5EF4-FFF2-40B4-BE49-F238E27FC236}">
                <a16:creationId xmlns:a16="http://schemas.microsoft.com/office/drawing/2014/main" id="{7E868719-F8DA-5B3D-39B3-B7D7BA5B1492}"/>
              </a:ext>
            </a:extLst>
          </p:cNvPr>
          <p:cNvSpPr txBox="1"/>
          <p:nvPr/>
        </p:nvSpPr>
        <p:spPr>
          <a:xfrm>
            <a:off x="286327" y="332509"/>
            <a:ext cx="1338828" cy="369332"/>
          </a:xfrm>
          <a:prstGeom prst="rect">
            <a:avLst/>
          </a:prstGeom>
          <a:noFill/>
        </p:spPr>
        <p:txBody>
          <a:bodyPr wrap="none" rtlCol="0">
            <a:spAutoFit/>
          </a:bodyPr>
          <a:lstStyle/>
          <a:p>
            <a:r>
              <a:rPr lang="zh-CN" altLang="en-US" dirty="0"/>
              <a:t>学术指导：</a:t>
            </a:r>
          </a:p>
        </p:txBody>
      </p:sp>
      <p:pic>
        <p:nvPicPr>
          <p:cNvPr id="6" name="图片 5">
            <a:extLst>
              <a:ext uri="{FF2B5EF4-FFF2-40B4-BE49-F238E27FC236}">
                <a16:creationId xmlns:a16="http://schemas.microsoft.com/office/drawing/2014/main" id="{060DBE89-1A0C-5D45-E44C-8D55BB885176}"/>
              </a:ext>
            </a:extLst>
          </p:cNvPr>
          <p:cNvPicPr>
            <a:picLocks noChangeAspect="1"/>
          </p:cNvPicPr>
          <p:nvPr/>
        </p:nvPicPr>
        <p:blipFill>
          <a:blip r:embed="rId4"/>
          <a:stretch>
            <a:fillRect/>
          </a:stretch>
        </p:blipFill>
        <p:spPr>
          <a:xfrm>
            <a:off x="286327" y="3858491"/>
            <a:ext cx="8858250" cy="2667000"/>
          </a:xfrm>
          <a:prstGeom prst="rect">
            <a:avLst/>
          </a:prstGeom>
        </p:spPr>
      </p:pic>
      <p:sp>
        <p:nvSpPr>
          <p:cNvPr id="7" name="文本框 6">
            <a:extLst>
              <a:ext uri="{FF2B5EF4-FFF2-40B4-BE49-F238E27FC236}">
                <a16:creationId xmlns:a16="http://schemas.microsoft.com/office/drawing/2014/main" id="{6815605D-1DC8-0639-CC28-0509C150E898}"/>
              </a:ext>
            </a:extLst>
          </p:cNvPr>
          <p:cNvSpPr txBox="1"/>
          <p:nvPr/>
        </p:nvSpPr>
        <p:spPr>
          <a:xfrm>
            <a:off x="286327" y="3344962"/>
            <a:ext cx="1107996" cy="369332"/>
          </a:xfrm>
          <a:prstGeom prst="rect">
            <a:avLst/>
          </a:prstGeom>
          <a:noFill/>
        </p:spPr>
        <p:txBody>
          <a:bodyPr wrap="none" rtlCol="0">
            <a:spAutoFit/>
          </a:bodyPr>
          <a:lstStyle/>
          <a:p>
            <a:r>
              <a:rPr lang="zh-CN" altLang="en-US" dirty="0"/>
              <a:t>负责人：</a:t>
            </a:r>
          </a:p>
        </p:txBody>
      </p:sp>
      <p:pic>
        <p:nvPicPr>
          <p:cNvPr id="9" name="图片 8">
            <a:extLst>
              <a:ext uri="{FF2B5EF4-FFF2-40B4-BE49-F238E27FC236}">
                <a16:creationId xmlns:a16="http://schemas.microsoft.com/office/drawing/2014/main" id="{6087B683-D7AD-BA0A-C266-3EAFA90F8370}"/>
              </a:ext>
            </a:extLst>
          </p:cNvPr>
          <p:cNvPicPr>
            <a:picLocks noChangeAspect="1"/>
          </p:cNvPicPr>
          <p:nvPr/>
        </p:nvPicPr>
        <p:blipFill>
          <a:blip r:embed="rId5"/>
          <a:stretch>
            <a:fillRect/>
          </a:stretch>
        </p:blipFill>
        <p:spPr>
          <a:xfrm>
            <a:off x="9962573" y="438765"/>
            <a:ext cx="1943100" cy="6181725"/>
          </a:xfrm>
          <a:prstGeom prst="rect">
            <a:avLst/>
          </a:prstGeom>
        </p:spPr>
      </p:pic>
    </p:spTree>
    <p:extLst>
      <p:ext uri="{BB962C8B-B14F-4D97-AF65-F5344CB8AC3E}">
        <p14:creationId xmlns:p14="http://schemas.microsoft.com/office/powerpoint/2010/main" val="2341603804"/>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838E1C-A66A-7566-4919-CEDB8B9457D5}"/>
              </a:ext>
            </a:extLst>
          </p:cNvPr>
          <p:cNvSpPr txBox="1"/>
          <p:nvPr/>
        </p:nvSpPr>
        <p:spPr>
          <a:xfrm>
            <a:off x="277091" y="314037"/>
            <a:ext cx="1338828" cy="369332"/>
          </a:xfrm>
          <a:prstGeom prst="rect">
            <a:avLst/>
          </a:prstGeom>
          <a:noFill/>
        </p:spPr>
        <p:txBody>
          <a:bodyPr wrap="none" rtlCol="0">
            <a:spAutoFit/>
          </a:bodyPr>
          <a:lstStyle/>
          <a:p>
            <a:r>
              <a:rPr lang="zh-CN" altLang="en-US" dirty="0"/>
              <a:t>研究方向：</a:t>
            </a:r>
          </a:p>
        </p:txBody>
      </p:sp>
      <p:sp>
        <p:nvSpPr>
          <p:cNvPr id="4" name="文本框 3">
            <a:extLst>
              <a:ext uri="{FF2B5EF4-FFF2-40B4-BE49-F238E27FC236}">
                <a16:creationId xmlns:a16="http://schemas.microsoft.com/office/drawing/2014/main" id="{50D9B8AE-2069-0A73-E78A-E4F56C5EF5C0}"/>
              </a:ext>
            </a:extLst>
          </p:cNvPr>
          <p:cNvSpPr txBox="1"/>
          <p:nvPr/>
        </p:nvSpPr>
        <p:spPr>
          <a:xfrm>
            <a:off x="946505" y="784891"/>
            <a:ext cx="9924695" cy="4247317"/>
          </a:xfrm>
          <a:prstGeom prst="rect">
            <a:avLst/>
          </a:prstGeom>
          <a:noFill/>
        </p:spPr>
        <p:txBody>
          <a:bodyPr wrap="square" rtlCol="0">
            <a:spAutoFit/>
          </a:bodyPr>
          <a:lstStyle/>
          <a:p>
            <a:r>
              <a:rPr lang="zh-CN" altLang="en-US" dirty="0"/>
              <a:t>        研究组围绕高光谱遥感信息处理、高分辨率遥感影像理解、多源遥感数据地学解译三个方面开展基础理论研究，探测地表物质的几何和物理属性，最终将其应用于城市</a:t>
            </a:r>
            <a:r>
              <a:rPr lang="en-US" altLang="zh-CN" dirty="0"/>
              <a:t>/</a:t>
            </a:r>
            <a:r>
              <a:rPr lang="zh-CN" altLang="en-US" dirty="0"/>
              <a:t>农业</a:t>
            </a:r>
            <a:r>
              <a:rPr lang="en-US" altLang="zh-CN" dirty="0"/>
              <a:t>/</a:t>
            </a:r>
            <a:r>
              <a:rPr lang="zh-CN" altLang="en-US" dirty="0"/>
              <a:t>应急等领域。</a:t>
            </a:r>
          </a:p>
          <a:p>
            <a:r>
              <a:rPr lang="zh-CN" altLang="en-US" dirty="0"/>
              <a:t>        通过高光谱遥感信息处理技术，重点观测地表物质的物理属性，构建“可见光</a:t>
            </a:r>
            <a:r>
              <a:rPr lang="en-US" altLang="zh-CN" dirty="0"/>
              <a:t>-</a:t>
            </a:r>
            <a:r>
              <a:rPr lang="zh-CN" altLang="en-US" dirty="0"/>
              <a:t>近红外</a:t>
            </a:r>
            <a:r>
              <a:rPr lang="en-US" altLang="zh-CN" dirty="0"/>
              <a:t>-</a:t>
            </a:r>
            <a:r>
              <a:rPr lang="zh-CN" altLang="en-US" dirty="0"/>
              <a:t>热红外”的全谱段高光谱遥感观测平台，形成高光谱遥感“特征表达选择－像元精细分类－混合像元分析”的一体化信息处理系统，应用于国产高光谱卫星数据处理、农作物精细分类、深空探测分析等。</a:t>
            </a:r>
          </a:p>
          <a:p>
            <a:r>
              <a:rPr lang="zh-CN" altLang="en-US" dirty="0"/>
              <a:t>        通过高分辨率遥感影像理解，重点观测地表物质的几何属性，构建“高分卫星</a:t>
            </a:r>
            <a:r>
              <a:rPr lang="en-US" altLang="zh-CN" dirty="0"/>
              <a:t>-</a:t>
            </a:r>
            <a:r>
              <a:rPr lang="zh-CN" altLang="en-US" dirty="0"/>
              <a:t>高分视频</a:t>
            </a:r>
            <a:r>
              <a:rPr lang="en-US" altLang="zh-CN" dirty="0"/>
              <a:t>-</a:t>
            </a:r>
            <a:r>
              <a:rPr lang="zh-CN" altLang="en-US" dirty="0"/>
              <a:t>无人机”动静态结合多源观测平台，形成“像元</a:t>
            </a:r>
            <a:r>
              <a:rPr lang="en-US" altLang="zh-CN" dirty="0"/>
              <a:t>-</a:t>
            </a:r>
            <a:r>
              <a:rPr lang="zh-CN" altLang="en-US" dirty="0"/>
              <a:t>目标</a:t>
            </a:r>
            <a:r>
              <a:rPr lang="en-US" altLang="zh-CN" dirty="0"/>
              <a:t>-</a:t>
            </a:r>
            <a:r>
              <a:rPr lang="zh-CN" altLang="en-US" dirty="0"/>
              <a:t>场景”多层次信息处理系统，形成城市道路提取、地物精细识别、城市规划、城市变化检测、目标检测等。</a:t>
            </a:r>
            <a:endParaRPr lang="en-US" altLang="zh-CN" dirty="0"/>
          </a:p>
          <a:p>
            <a:r>
              <a:rPr lang="en-US" altLang="zh-CN" dirty="0"/>
              <a:t>        </a:t>
            </a:r>
            <a:r>
              <a:rPr lang="zh-CN" altLang="en-US" dirty="0"/>
              <a:t>通过多源遥感数据地学解译，利用多源数据间的互补特性，对地表物质的多重属性进行精确描述，构建“几何辐射预处理</a:t>
            </a:r>
            <a:r>
              <a:rPr lang="en-US" altLang="zh-CN" dirty="0"/>
              <a:t>-</a:t>
            </a:r>
            <a:r>
              <a:rPr lang="zh-CN" altLang="en-US" dirty="0"/>
              <a:t>基于智能计算与优化的多源数据融合分类</a:t>
            </a:r>
            <a:r>
              <a:rPr lang="en-US" altLang="zh-CN" dirty="0"/>
              <a:t>-</a:t>
            </a:r>
            <a:r>
              <a:rPr lang="zh-CN" altLang="en-US" dirty="0"/>
              <a:t>遥感影像变化检测”的多源遥感信息全自动一体化处理方案，形成  “多源遥感数据融合分类、多目标智能优化与演化计算、多源遥感影像变化检测”的信息处理系统，应用于 城市遥感数据分析与应用、农业遥感信息处理、多源遥感影像目标检测。</a:t>
            </a:r>
          </a:p>
          <a:p>
            <a:r>
              <a:rPr lang="zh-CN" altLang="en-US" dirty="0"/>
              <a:t>       基于三个基础理论研究，面向城市、农业、应急等地学应用领域，深入挖掘高光谱、高空间、高时间分辨率的多源遥感数据，开展长时间序列、多尺度、定量化的应用方法研究。</a:t>
            </a:r>
          </a:p>
        </p:txBody>
      </p:sp>
      <p:pic>
        <p:nvPicPr>
          <p:cNvPr id="6" name="图片 5">
            <a:extLst>
              <a:ext uri="{FF2B5EF4-FFF2-40B4-BE49-F238E27FC236}">
                <a16:creationId xmlns:a16="http://schemas.microsoft.com/office/drawing/2014/main" id="{D3B25BD7-4C4D-DF3E-88A8-31ED64B80081}"/>
              </a:ext>
            </a:extLst>
          </p:cNvPr>
          <p:cNvPicPr>
            <a:picLocks noChangeAspect="1"/>
          </p:cNvPicPr>
          <p:nvPr/>
        </p:nvPicPr>
        <p:blipFill>
          <a:blip r:embed="rId3"/>
          <a:stretch>
            <a:fillRect/>
          </a:stretch>
        </p:blipFill>
        <p:spPr>
          <a:xfrm>
            <a:off x="3555094" y="5133730"/>
            <a:ext cx="4707515" cy="1532003"/>
          </a:xfrm>
          <a:prstGeom prst="rect">
            <a:avLst/>
          </a:prstGeom>
        </p:spPr>
      </p:pic>
    </p:spTree>
    <p:extLst>
      <p:ext uri="{BB962C8B-B14F-4D97-AF65-F5344CB8AC3E}">
        <p14:creationId xmlns:p14="http://schemas.microsoft.com/office/powerpoint/2010/main" val="2234509966"/>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69735E-3EBE-7826-E2B8-AC6026EC0542}"/>
              </a:ext>
            </a:extLst>
          </p:cNvPr>
          <p:cNvSpPr txBox="1"/>
          <p:nvPr/>
        </p:nvSpPr>
        <p:spPr>
          <a:xfrm>
            <a:off x="277090" y="332508"/>
            <a:ext cx="1338828" cy="369332"/>
          </a:xfrm>
          <a:prstGeom prst="rect">
            <a:avLst/>
          </a:prstGeom>
          <a:noFill/>
        </p:spPr>
        <p:txBody>
          <a:bodyPr wrap="none" rtlCol="0">
            <a:spAutoFit/>
          </a:bodyPr>
          <a:lstStyle/>
          <a:p>
            <a:r>
              <a:rPr lang="zh-CN" altLang="en-US" dirty="0"/>
              <a:t>论文著作：</a:t>
            </a:r>
          </a:p>
        </p:txBody>
      </p:sp>
      <p:pic>
        <p:nvPicPr>
          <p:cNvPr id="4" name="图片 3">
            <a:extLst>
              <a:ext uri="{FF2B5EF4-FFF2-40B4-BE49-F238E27FC236}">
                <a16:creationId xmlns:a16="http://schemas.microsoft.com/office/drawing/2014/main" id="{62EE42B9-2FAD-3E6E-3A71-9CE72DCEFE83}"/>
              </a:ext>
            </a:extLst>
          </p:cNvPr>
          <p:cNvPicPr>
            <a:picLocks noChangeAspect="1"/>
          </p:cNvPicPr>
          <p:nvPr/>
        </p:nvPicPr>
        <p:blipFill>
          <a:blip r:embed="rId3"/>
          <a:stretch>
            <a:fillRect/>
          </a:stretch>
        </p:blipFill>
        <p:spPr>
          <a:xfrm>
            <a:off x="277090" y="1347792"/>
            <a:ext cx="6188897" cy="4678936"/>
          </a:xfrm>
          <a:prstGeom prst="rect">
            <a:avLst/>
          </a:prstGeom>
        </p:spPr>
      </p:pic>
      <p:pic>
        <p:nvPicPr>
          <p:cNvPr id="6" name="图片 5">
            <a:extLst>
              <a:ext uri="{FF2B5EF4-FFF2-40B4-BE49-F238E27FC236}">
                <a16:creationId xmlns:a16="http://schemas.microsoft.com/office/drawing/2014/main" id="{B071179D-71A1-69E7-6E1B-62F5998C9849}"/>
              </a:ext>
            </a:extLst>
          </p:cNvPr>
          <p:cNvPicPr>
            <a:picLocks noChangeAspect="1"/>
          </p:cNvPicPr>
          <p:nvPr/>
        </p:nvPicPr>
        <p:blipFill>
          <a:blip r:embed="rId4"/>
          <a:stretch>
            <a:fillRect/>
          </a:stretch>
        </p:blipFill>
        <p:spPr>
          <a:xfrm>
            <a:off x="6853381" y="1347792"/>
            <a:ext cx="5074243" cy="4757444"/>
          </a:xfrm>
          <a:prstGeom prst="rect">
            <a:avLst/>
          </a:prstGeom>
        </p:spPr>
      </p:pic>
    </p:spTree>
    <p:extLst>
      <p:ext uri="{BB962C8B-B14F-4D97-AF65-F5344CB8AC3E}">
        <p14:creationId xmlns:p14="http://schemas.microsoft.com/office/powerpoint/2010/main" val="558329793"/>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41BA4BAF-8064-4674-8C5E-AFDACDF5CFCA}"/>
              </a:ext>
            </a:extLst>
          </p:cNvPr>
          <p:cNvCxnSpPr>
            <a:cxnSpLocks/>
          </p:cNvCxnSpPr>
          <p:nvPr/>
        </p:nvCxnSpPr>
        <p:spPr>
          <a:xfrm rot="18900000" flipH="1">
            <a:off x="3077933" y="3429000"/>
            <a:ext cx="4419025"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D5023D69-7B2E-46CB-A596-48DB890A0B04}"/>
              </a:ext>
            </a:extLst>
          </p:cNvPr>
          <p:cNvSpPr txBox="1"/>
          <p:nvPr/>
        </p:nvSpPr>
        <p:spPr>
          <a:xfrm>
            <a:off x="3805126" y="1105287"/>
            <a:ext cx="1922321" cy="2092881"/>
          </a:xfrm>
          <a:prstGeom prst="rect">
            <a:avLst/>
          </a:prstGeom>
          <a:noFill/>
        </p:spPr>
        <p:txBody>
          <a:bodyPr wrap="none" rtlCol="0">
            <a:spAutoFit/>
          </a:bodyPr>
          <a:lstStyle/>
          <a:p>
            <a:r>
              <a:rPr lang="en-US" altLang="zh-CN"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rPr>
              <a:t>04</a:t>
            </a:r>
            <a:endParaRPr lang="zh-CN" altLang="en-US"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endParaRPr>
          </a:p>
        </p:txBody>
      </p:sp>
      <p:sp>
        <p:nvSpPr>
          <p:cNvPr id="25" name="文本框 24">
            <a:extLst>
              <a:ext uri="{FF2B5EF4-FFF2-40B4-BE49-F238E27FC236}">
                <a16:creationId xmlns:a16="http://schemas.microsoft.com/office/drawing/2014/main" id="{7DA15435-24AF-4ACE-BEA0-654D8EF57A71}"/>
              </a:ext>
            </a:extLst>
          </p:cNvPr>
          <p:cNvSpPr txBox="1"/>
          <p:nvPr/>
        </p:nvSpPr>
        <p:spPr>
          <a:xfrm>
            <a:off x="5519057" y="3966257"/>
            <a:ext cx="5551714" cy="1477328"/>
          </a:xfrm>
          <a:prstGeom prst="rect">
            <a:avLst/>
          </a:prstGeom>
          <a:noFill/>
        </p:spPr>
        <p:txBody>
          <a:bodyPr wrap="square" rtlCol="0">
            <a:spAutoFit/>
          </a:bodyPr>
          <a:lstStyle/>
          <a:p>
            <a:pPr algn="just"/>
            <a:r>
              <a:rPr lang="en-US" altLang="zh-CN" b="1" dirty="0">
                <a:solidFill>
                  <a:srgbClr val="888886"/>
                </a:solidFill>
              </a:rPr>
              <a:t>GF2</a:t>
            </a:r>
            <a:r>
              <a:rPr lang="zh-CN" altLang="en-US" b="1" dirty="0">
                <a:solidFill>
                  <a:srgbClr val="888886"/>
                </a:solidFill>
              </a:rPr>
              <a:t>武汉高分辨率变化检测数据</a:t>
            </a:r>
            <a:endParaRPr lang="en-US" altLang="zh-CN" b="1" dirty="0">
              <a:solidFill>
                <a:srgbClr val="888886"/>
              </a:solidFill>
            </a:endParaRPr>
          </a:p>
          <a:p>
            <a:pPr algn="just"/>
            <a:r>
              <a:rPr lang="zh-CN" altLang="en-US" b="1" dirty="0">
                <a:solidFill>
                  <a:srgbClr val="888886"/>
                </a:solidFill>
              </a:rPr>
              <a:t>武汉多时相场景变化检测数据集 </a:t>
            </a:r>
            <a:r>
              <a:rPr lang="en-US" altLang="zh-CN" b="1" dirty="0">
                <a:solidFill>
                  <a:srgbClr val="888886"/>
                </a:solidFill>
              </a:rPr>
              <a:t>(</a:t>
            </a:r>
            <a:r>
              <a:rPr lang="en-US" altLang="zh-CN" b="1" dirty="0" err="1">
                <a:solidFill>
                  <a:srgbClr val="888886"/>
                </a:solidFill>
              </a:rPr>
              <a:t>MtS</a:t>
            </a:r>
            <a:r>
              <a:rPr lang="en-US" altLang="zh-CN" b="1" dirty="0">
                <a:solidFill>
                  <a:srgbClr val="888886"/>
                </a:solidFill>
              </a:rPr>
              <a:t>-WH)</a:t>
            </a:r>
          </a:p>
          <a:p>
            <a:pPr algn="just"/>
            <a:r>
              <a:rPr lang="zh-CN" altLang="en-US" b="1" dirty="0">
                <a:solidFill>
                  <a:srgbClr val="888886"/>
                </a:solidFill>
              </a:rPr>
              <a:t>高分影像数据集</a:t>
            </a:r>
            <a:endParaRPr lang="en-US" altLang="zh-CN" b="1" dirty="0">
              <a:solidFill>
                <a:srgbClr val="888886"/>
              </a:solidFill>
            </a:endParaRPr>
          </a:p>
          <a:p>
            <a:pPr algn="just"/>
            <a:r>
              <a:rPr lang="en-US" altLang="zh-CN" b="1" dirty="0">
                <a:solidFill>
                  <a:srgbClr val="888886"/>
                </a:solidFill>
              </a:rPr>
              <a:t>AID</a:t>
            </a:r>
            <a:r>
              <a:rPr lang="zh-CN" altLang="en-US" b="1" dirty="0">
                <a:solidFill>
                  <a:srgbClr val="888886"/>
                </a:solidFill>
              </a:rPr>
              <a:t>多源数据集</a:t>
            </a:r>
            <a:endParaRPr lang="en-US" altLang="zh-CN" b="1" dirty="0">
              <a:solidFill>
                <a:srgbClr val="888886"/>
              </a:solidFill>
            </a:endParaRPr>
          </a:p>
          <a:p>
            <a:pPr algn="just"/>
            <a:r>
              <a:rPr lang="en-US" altLang="zh-CN" b="1" dirty="0">
                <a:solidFill>
                  <a:srgbClr val="888886"/>
                </a:solidFill>
              </a:rPr>
              <a:t>……</a:t>
            </a:r>
          </a:p>
        </p:txBody>
      </p:sp>
      <p:grpSp>
        <p:nvGrpSpPr>
          <p:cNvPr id="2" name="组合 1">
            <a:extLst>
              <a:ext uri="{FF2B5EF4-FFF2-40B4-BE49-F238E27FC236}">
                <a16:creationId xmlns:a16="http://schemas.microsoft.com/office/drawing/2014/main" id="{052493E3-3A0F-48CB-AA25-975289AD32DB}"/>
              </a:ext>
            </a:extLst>
          </p:cNvPr>
          <p:cNvGrpSpPr/>
          <p:nvPr/>
        </p:nvGrpSpPr>
        <p:grpSpPr>
          <a:xfrm>
            <a:off x="4295522" y="3085851"/>
            <a:ext cx="1983846" cy="686298"/>
            <a:chOff x="5104077" y="3085851"/>
            <a:chExt cx="1983846" cy="686298"/>
          </a:xfrm>
        </p:grpSpPr>
        <p:sp>
          <p:nvSpPr>
            <p:cNvPr id="7" name="流程图: 终止 6">
              <a:extLst>
                <a:ext uri="{FF2B5EF4-FFF2-40B4-BE49-F238E27FC236}">
                  <a16:creationId xmlns:a16="http://schemas.microsoft.com/office/drawing/2014/main" id="{6044414A-AAC1-447B-9DAC-174B002F310D}"/>
                </a:ext>
              </a:extLst>
            </p:cNvPr>
            <p:cNvSpPr/>
            <p:nvPr/>
          </p:nvSpPr>
          <p:spPr>
            <a:xfrm>
              <a:off x="5104077" y="3085851"/>
              <a:ext cx="1983846" cy="686298"/>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8886"/>
                </a:solidFill>
              </a:endParaRPr>
            </a:p>
          </p:txBody>
        </p:sp>
        <p:sp>
          <p:nvSpPr>
            <p:cNvPr id="24" name="矩形 23">
              <a:extLst>
                <a:ext uri="{FF2B5EF4-FFF2-40B4-BE49-F238E27FC236}">
                  <a16:creationId xmlns:a16="http://schemas.microsoft.com/office/drawing/2014/main" id="{D8C85951-69E3-4268-BA3F-0B3E11AC0E51}"/>
                </a:ext>
              </a:extLst>
            </p:cNvPr>
            <p:cNvSpPr/>
            <p:nvPr/>
          </p:nvSpPr>
          <p:spPr>
            <a:xfrm>
              <a:off x="5234225" y="3198168"/>
              <a:ext cx="1723549" cy="461665"/>
            </a:xfrm>
            <a:prstGeom prst="rect">
              <a:avLst/>
            </a:prstGeom>
          </p:spPr>
          <p:txBody>
            <a:bodyPr wrap="none">
              <a:spAutoFit/>
            </a:bodyPr>
            <a:lstStyle/>
            <a:p>
              <a:pPr eaLnBrk="0" fontAlgn="auto" hangingPunct="0">
                <a:spcBef>
                  <a:spcPts val="0"/>
                </a:spcBef>
                <a:spcAft>
                  <a:spcPts val="0"/>
                </a:spcAft>
                <a:defRPr/>
              </a:pPr>
              <a:r>
                <a:rPr lang="zh-CN" altLang="en-US" sz="2400" b="1" dirty="0">
                  <a:solidFill>
                    <a:srgbClr val="888886"/>
                  </a:solidFill>
                  <a:latin typeface="微软雅黑" panose="020B0503020204020204" pitchFamily="34" charset="-122"/>
                  <a:ea typeface="微软雅黑" panose="020B0503020204020204" pitchFamily="34" charset="-122"/>
                </a:rPr>
                <a:t>遥感数据集</a:t>
              </a:r>
              <a:endParaRPr lang="en-US" altLang="zh-CN" sz="2400" b="1" dirty="0">
                <a:solidFill>
                  <a:srgbClr val="88888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9324631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41BA4BAF-8064-4674-8C5E-AFDACDF5CFCA}"/>
              </a:ext>
            </a:extLst>
          </p:cNvPr>
          <p:cNvCxnSpPr>
            <a:cxnSpLocks/>
          </p:cNvCxnSpPr>
          <p:nvPr/>
        </p:nvCxnSpPr>
        <p:spPr>
          <a:xfrm rot="18900000" flipH="1">
            <a:off x="3077933" y="3429000"/>
            <a:ext cx="4419025" cy="0"/>
          </a:xfrm>
          <a:prstGeom prst="line">
            <a:avLst/>
          </a:prstGeom>
          <a:ln w="15875">
            <a:solidFill>
              <a:srgbClr val="888886"/>
            </a:solidFill>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D5023D69-7B2E-46CB-A596-48DB890A0B04}"/>
              </a:ext>
            </a:extLst>
          </p:cNvPr>
          <p:cNvSpPr txBox="1"/>
          <p:nvPr/>
        </p:nvSpPr>
        <p:spPr>
          <a:xfrm>
            <a:off x="3805126" y="1105287"/>
            <a:ext cx="1713931" cy="2092881"/>
          </a:xfrm>
          <a:prstGeom prst="rect">
            <a:avLst/>
          </a:prstGeom>
          <a:noFill/>
        </p:spPr>
        <p:txBody>
          <a:bodyPr wrap="none" rtlCol="0">
            <a:spAutoFit/>
          </a:bodyPr>
          <a:lstStyle/>
          <a:p>
            <a:r>
              <a:rPr lang="en-US" altLang="zh-CN"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rPr>
              <a:t>01</a:t>
            </a:r>
            <a:endParaRPr lang="zh-CN" altLang="en-US" sz="13000" dirty="0">
              <a:solidFill>
                <a:srgbClr val="888886"/>
              </a:solidFill>
              <a:effectLst>
                <a:outerShdw blurRad="50800" dist="50800" dir="2700000" algn="ctr" rotWithShape="0">
                  <a:srgbClr val="000000">
                    <a:alpha val="40000"/>
                  </a:srgbClr>
                </a:outerShdw>
              </a:effectLst>
              <a:latin typeface="Script MT Bold" panose="03040602040607080904" pitchFamily="66" charset="0"/>
              <a:ea typeface="Yu Gothic UI Light" panose="020B0300000000000000" pitchFamily="34" charset="-128"/>
            </a:endParaRPr>
          </a:p>
        </p:txBody>
      </p:sp>
      <p:sp>
        <p:nvSpPr>
          <p:cNvPr id="25" name="文本框 24">
            <a:extLst>
              <a:ext uri="{FF2B5EF4-FFF2-40B4-BE49-F238E27FC236}">
                <a16:creationId xmlns:a16="http://schemas.microsoft.com/office/drawing/2014/main" id="{7DA15435-24AF-4ACE-BEA0-654D8EF57A71}"/>
              </a:ext>
            </a:extLst>
          </p:cNvPr>
          <p:cNvSpPr txBox="1"/>
          <p:nvPr/>
        </p:nvSpPr>
        <p:spPr>
          <a:xfrm>
            <a:off x="5519057" y="3966257"/>
            <a:ext cx="4102659" cy="830997"/>
          </a:xfrm>
          <a:prstGeom prst="rect">
            <a:avLst/>
          </a:prstGeom>
          <a:noFill/>
        </p:spPr>
        <p:txBody>
          <a:bodyPr wrap="square" rtlCol="0">
            <a:spAutoFit/>
          </a:bodyPr>
          <a:lstStyle/>
          <a:p>
            <a:pPr algn="just"/>
            <a:r>
              <a:rPr lang="zh-CN" altLang="en-US" sz="1200" dirty="0">
                <a:solidFill>
                  <a:srgbClr val="888886"/>
                </a:solidFill>
              </a:rPr>
              <a:t>“</a:t>
            </a:r>
            <a:r>
              <a:rPr lang="en-US" altLang="zh-CN" sz="1200" dirty="0">
                <a:solidFill>
                  <a:srgbClr val="888886"/>
                </a:solidFill>
              </a:rPr>
              <a:t>AI+</a:t>
            </a:r>
            <a:r>
              <a:rPr lang="zh-CN" altLang="en-US" sz="1200" dirty="0">
                <a:solidFill>
                  <a:srgbClr val="888886"/>
                </a:solidFill>
              </a:rPr>
              <a:t>遥感”能够做到自然资源多时相变化检测，可以为开展国土空间、资源变化、自然环境和综合治理等卫星遥感监测，为自然资源管理、生态保护和修复、地质灾害应对、综合治理、督察执法等提供重要的技术支撑。</a:t>
            </a:r>
            <a:endParaRPr lang="zh-CN" altLang="en-US" b="1" dirty="0">
              <a:solidFill>
                <a:srgbClr val="888886"/>
              </a:solidFill>
            </a:endParaRPr>
          </a:p>
        </p:txBody>
      </p:sp>
      <p:grpSp>
        <p:nvGrpSpPr>
          <p:cNvPr id="2" name="组合 1">
            <a:extLst>
              <a:ext uri="{FF2B5EF4-FFF2-40B4-BE49-F238E27FC236}">
                <a16:creationId xmlns:a16="http://schemas.microsoft.com/office/drawing/2014/main" id="{052493E3-3A0F-48CB-AA25-975289AD32DB}"/>
              </a:ext>
            </a:extLst>
          </p:cNvPr>
          <p:cNvGrpSpPr/>
          <p:nvPr/>
        </p:nvGrpSpPr>
        <p:grpSpPr>
          <a:xfrm>
            <a:off x="4295522" y="3085851"/>
            <a:ext cx="1983846" cy="686298"/>
            <a:chOff x="5104077" y="3085851"/>
            <a:chExt cx="1983846" cy="686298"/>
          </a:xfrm>
        </p:grpSpPr>
        <p:sp>
          <p:nvSpPr>
            <p:cNvPr id="7" name="流程图: 终止 6">
              <a:extLst>
                <a:ext uri="{FF2B5EF4-FFF2-40B4-BE49-F238E27FC236}">
                  <a16:creationId xmlns:a16="http://schemas.microsoft.com/office/drawing/2014/main" id="{6044414A-AAC1-447B-9DAC-174B002F310D}"/>
                </a:ext>
              </a:extLst>
            </p:cNvPr>
            <p:cNvSpPr/>
            <p:nvPr/>
          </p:nvSpPr>
          <p:spPr>
            <a:xfrm>
              <a:off x="5104077" y="3085851"/>
              <a:ext cx="1983846" cy="686298"/>
            </a:xfrm>
            <a:prstGeom prst="flowChartTerminator">
              <a:avLst/>
            </a:prstGeom>
            <a:solidFill>
              <a:schemeClr val="bg1"/>
            </a:solid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8886"/>
                </a:solidFill>
              </a:endParaRPr>
            </a:p>
          </p:txBody>
        </p:sp>
        <p:sp>
          <p:nvSpPr>
            <p:cNvPr id="24" name="矩形 23">
              <a:extLst>
                <a:ext uri="{FF2B5EF4-FFF2-40B4-BE49-F238E27FC236}">
                  <a16:creationId xmlns:a16="http://schemas.microsoft.com/office/drawing/2014/main" id="{D8C85951-69E3-4268-BA3F-0B3E11AC0E51}"/>
                </a:ext>
              </a:extLst>
            </p:cNvPr>
            <p:cNvSpPr/>
            <p:nvPr/>
          </p:nvSpPr>
          <p:spPr>
            <a:xfrm>
              <a:off x="5512539" y="3198168"/>
              <a:ext cx="1133644" cy="461665"/>
            </a:xfrm>
            <a:prstGeom prst="rect">
              <a:avLst/>
            </a:prstGeom>
          </p:spPr>
          <p:txBody>
            <a:bodyPr wrap="none">
              <a:spAutoFit/>
            </a:bodyPr>
            <a:lstStyle/>
            <a:p>
              <a:pPr eaLnBrk="0" fontAlgn="auto" hangingPunct="0">
                <a:spcBef>
                  <a:spcPts val="0"/>
                </a:spcBef>
                <a:spcAft>
                  <a:spcPts val="0"/>
                </a:spcAft>
                <a:defRPr/>
              </a:pPr>
              <a:r>
                <a:rPr lang="zh-CN" altLang="en-US" sz="2400" b="1" dirty="0">
                  <a:solidFill>
                    <a:srgbClr val="888886"/>
                  </a:solidFill>
                  <a:latin typeface="微软雅黑" panose="020B0503020204020204" pitchFamily="34" charset="-122"/>
                  <a:ea typeface="微软雅黑" panose="020B0503020204020204" pitchFamily="34" charset="-122"/>
                </a:rPr>
                <a:t>遥感</a:t>
              </a:r>
              <a:r>
                <a:rPr lang="en-US" altLang="zh-CN" sz="2400" b="1" dirty="0">
                  <a:solidFill>
                    <a:srgbClr val="888886"/>
                  </a:solidFill>
                  <a:latin typeface="微软雅黑" panose="020B0503020204020204" pitchFamily="34" charset="-122"/>
                  <a:ea typeface="微软雅黑" panose="020B0503020204020204" pitchFamily="34" charset="-122"/>
                </a:rPr>
                <a:t>AI</a:t>
              </a:r>
            </a:p>
          </p:txBody>
        </p:sp>
      </p:grpSp>
    </p:spTree>
    <p:extLst>
      <p:ext uri="{BB962C8B-B14F-4D97-AF65-F5344CB8AC3E}">
        <p14:creationId xmlns:p14="http://schemas.microsoft.com/office/powerpoint/2010/main" val="41331910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outVertical)">
                                      <p:cBhvr>
                                        <p:cTn id="14" dur="500"/>
                                        <p:tgtEl>
                                          <p:spTgt spid="23"/>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out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8CDB72-221A-00FD-540D-CC5BFA84DFF5}"/>
              </a:ext>
            </a:extLst>
          </p:cNvPr>
          <p:cNvPicPr>
            <a:picLocks noChangeAspect="1"/>
          </p:cNvPicPr>
          <p:nvPr/>
        </p:nvPicPr>
        <p:blipFill>
          <a:blip r:embed="rId3"/>
          <a:stretch>
            <a:fillRect/>
          </a:stretch>
        </p:blipFill>
        <p:spPr>
          <a:xfrm>
            <a:off x="6350454" y="898070"/>
            <a:ext cx="5517696" cy="5061857"/>
          </a:xfrm>
          <a:prstGeom prst="rect">
            <a:avLst/>
          </a:prstGeom>
        </p:spPr>
      </p:pic>
      <p:pic>
        <p:nvPicPr>
          <p:cNvPr id="7" name="图片 6">
            <a:extLst>
              <a:ext uri="{FF2B5EF4-FFF2-40B4-BE49-F238E27FC236}">
                <a16:creationId xmlns:a16="http://schemas.microsoft.com/office/drawing/2014/main" id="{440EAEF2-BA41-0462-9409-E538D08A6027}"/>
              </a:ext>
            </a:extLst>
          </p:cNvPr>
          <p:cNvPicPr>
            <a:picLocks noChangeAspect="1"/>
          </p:cNvPicPr>
          <p:nvPr/>
        </p:nvPicPr>
        <p:blipFill>
          <a:blip r:embed="rId4"/>
          <a:stretch>
            <a:fillRect/>
          </a:stretch>
        </p:blipFill>
        <p:spPr>
          <a:xfrm>
            <a:off x="323850" y="457198"/>
            <a:ext cx="5657850" cy="5943600"/>
          </a:xfrm>
          <a:prstGeom prst="rect">
            <a:avLst/>
          </a:prstGeom>
        </p:spPr>
      </p:pic>
    </p:spTree>
    <p:extLst>
      <p:ext uri="{BB962C8B-B14F-4D97-AF65-F5344CB8AC3E}">
        <p14:creationId xmlns:p14="http://schemas.microsoft.com/office/powerpoint/2010/main" val="3430295138"/>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144FB1-D9AF-23EA-3A5D-6698E5E3BA90}"/>
              </a:ext>
            </a:extLst>
          </p:cNvPr>
          <p:cNvPicPr>
            <a:picLocks noChangeAspect="1"/>
          </p:cNvPicPr>
          <p:nvPr/>
        </p:nvPicPr>
        <p:blipFill>
          <a:blip r:embed="rId3"/>
          <a:stretch>
            <a:fillRect/>
          </a:stretch>
        </p:blipFill>
        <p:spPr>
          <a:xfrm>
            <a:off x="284000" y="636814"/>
            <a:ext cx="4630900" cy="2983640"/>
          </a:xfrm>
          <a:prstGeom prst="rect">
            <a:avLst/>
          </a:prstGeom>
        </p:spPr>
      </p:pic>
      <p:pic>
        <p:nvPicPr>
          <p:cNvPr id="4" name="图片 3">
            <a:extLst>
              <a:ext uri="{FF2B5EF4-FFF2-40B4-BE49-F238E27FC236}">
                <a16:creationId xmlns:a16="http://schemas.microsoft.com/office/drawing/2014/main" id="{B0F92D36-1D4D-95E3-EF6F-1BDE1462A95E}"/>
              </a:ext>
            </a:extLst>
          </p:cNvPr>
          <p:cNvPicPr>
            <a:picLocks noChangeAspect="1"/>
          </p:cNvPicPr>
          <p:nvPr/>
        </p:nvPicPr>
        <p:blipFill>
          <a:blip r:embed="rId4"/>
          <a:stretch>
            <a:fillRect/>
          </a:stretch>
        </p:blipFill>
        <p:spPr>
          <a:xfrm>
            <a:off x="5109018" y="757305"/>
            <a:ext cx="6937849" cy="2828789"/>
          </a:xfrm>
          <a:prstGeom prst="rect">
            <a:avLst/>
          </a:prstGeom>
        </p:spPr>
      </p:pic>
      <p:pic>
        <p:nvPicPr>
          <p:cNvPr id="6" name="图片 5">
            <a:extLst>
              <a:ext uri="{FF2B5EF4-FFF2-40B4-BE49-F238E27FC236}">
                <a16:creationId xmlns:a16="http://schemas.microsoft.com/office/drawing/2014/main" id="{60592FAE-6810-3F21-8AE1-E84A613BE048}"/>
              </a:ext>
            </a:extLst>
          </p:cNvPr>
          <p:cNvPicPr>
            <a:picLocks noChangeAspect="1"/>
          </p:cNvPicPr>
          <p:nvPr/>
        </p:nvPicPr>
        <p:blipFill>
          <a:blip r:embed="rId5"/>
          <a:stretch>
            <a:fillRect/>
          </a:stretch>
        </p:blipFill>
        <p:spPr>
          <a:xfrm>
            <a:off x="284000" y="3620454"/>
            <a:ext cx="4851603" cy="2896148"/>
          </a:xfrm>
          <a:prstGeom prst="rect">
            <a:avLst/>
          </a:prstGeom>
        </p:spPr>
      </p:pic>
      <p:pic>
        <p:nvPicPr>
          <p:cNvPr id="8" name="图片 7">
            <a:extLst>
              <a:ext uri="{FF2B5EF4-FFF2-40B4-BE49-F238E27FC236}">
                <a16:creationId xmlns:a16="http://schemas.microsoft.com/office/drawing/2014/main" id="{7BBAB23D-A0AA-21B1-AD00-82CAD866823D}"/>
              </a:ext>
            </a:extLst>
          </p:cNvPr>
          <p:cNvPicPr>
            <a:picLocks noChangeAspect="1"/>
          </p:cNvPicPr>
          <p:nvPr/>
        </p:nvPicPr>
        <p:blipFill>
          <a:blip r:embed="rId6"/>
          <a:stretch>
            <a:fillRect/>
          </a:stretch>
        </p:blipFill>
        <p:spPr>
          <a:xfrm>
            <a:off x="5509798" y="4100179"/>
            <a:ext cx="6398202" cy="2000516"/>
          </a:xfrm>
          <a:prstGeom prst="rect">
            <a:avLst/>
          </a:prstGeom>
        </p:spPr>
      </p:pic>
    </p:spTree>
    <p:extLst>
      <p:ext uri="{BB962C8B-B14F-4D97-AF65-F5344CB8AC3E}">
        <p14:creationId xmlns:p14="http://schemas.microsoft.com/office/powerpoint/2010/main" val="3801828572"/>
      </p:ext>
    </p:extLst>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F04535-FDD1-1F70-8389-4977B0090A1A}"/>
              </a:ext>
            </a:extLst>
          </p:cNvPr>
          <p:cNvPicPr>
            <a:picLocks noChangeAspect="1"/>
          </p:cNvPicPr>
          <p:nvPr/>
        </p:nvPicPr>
        <p:blipFill>
          <a:blip r:embed="rId3"/>
          <a:stretch>
            <a:fillRect/>
          </a:stretch>
        </p:blipFill>
        <p:spPr>
          <a:xfrm>
            <a:off x="0" y="289832"/>
            <a:ext cx="6099459" cy="3004457"/>
          </a:xfrm>
          <a:prstGeom prst="rect">
            <a:avLst/>
          </a:prstGeom>
        </p:spPr>
      </p:pic>
      <p:pic>
        <p:nvPicPr>
          <p:cNvPr id="7" name="图片 6">
            <a:extLst>
              <a:ext uri="{FF2B5EF4-FFF2-40B4-BE49-F238E27FC236}">
                <a16:creationId xmlns:a16="http://schemas.microsoft.com/office/drawing/2014/main" id="{B37ED9F5-E291-BD4D-0BDC-38A7B2A774F4}"/>
              </a:ext>
            </a:extLst>
          </p:cNvPr>
          <p:cNvPicPr>
            <a:picLocks noChangeAspect="1"/>
          </p:cNvPicPr>
          <p:nvPr/>
        </p:nvPicPr>
        <p:blipFill>
          <a:blip r:embed="rId4"/>
          <a:stretch>
            <a:fillRect/>
          </a:stretch>
        </p:blipFill>
        <p:spPr>
          <a:xfrm>
            <a:off x="1" y="3676650"/>
            <a:ext cx="6096000" cy="2323844"/>
          </a:xfrm>
          <a:prstGeom prst="rect">
            <a:avLst/>
          </a:prstGeom>
        </p:spPr>
      </p:pic>
      <p:pic>
        <p:nvPicPr>
          <p:cNvPr id="9" name="图片 8">
            <a:extLst>
              <a:ext uri="{FF2B5EF4-FFF2-40B4-BE49-F238E27FC236}">
                <a16:creationId xmlns:a16="http://schemas.microsoft.com/office/drawing/2014/main" id="{C2B5068B-707E-EB9D-50E6-D2E43FF97FE2}"/>
              </a:ext>
            </a:extLst>
          </p:cNvPr>
          <p:cNvPicPr>
            <a:picLocks noChangeAspect="1"/>
          </p:cNvPicPr>
          <p:nvPr/>
        </p:nvPicPr>
        <p:blipFill>
          <a:blip r:embed="rId5"/>
          <a:stretch>
            <a:fillRect/>
          </a:stretch>
        </p:blipFill>
        <p:spPr>
          <a:xfrm>
            <a:off x="6096000" y="757918"/>
            <a:ext cx="5904529" cy="1653268"/>
          </a:xfrm>
          <a:prstGeom prst="rect">
            <a:avLst/>
          </a:prstGeom>
        </p:spPr>
      </p:pic>
      <p:pic>
        <p:nvPicPr>
          <p:cNvPr id="11" name="图片 10">
            <a:extLst>
              <a:ext uri="{FF2B5EF4-FFF2-40B4-BE49-F238E27FC236}">
                <a16:creationId xmlns:a16="http://schemas.microsoft.com/office/drawing/2014/main" id="{EFEE80B9-F5CF-ADAD-63F6-E918DB56303C}"/>
              </a:ext>
            </a:extLst>
          </p:cNvPr>
          <p:cNvPicPr>
            <a:picLocks noChangeAspect="1"/>
          </p:cNvPicPr>
          <p:nvPr/>
        </p:nvPicPr>
        <p:blipFill>
          <a:blip r:embed="rId6"/>
          <a:stretch>
            <a:fillRect/>
          </a:stretch>
        </p:blipFill>
        <p:spPr>
          <a:xfrm>
            <a:off x="6096000" y="3429000"/>
            <a:ext cx="5771136" cy="2323844"/>
          </a:xfrm>
          <a:prstGeom prst="rect">
            <a:avLst/>
          </a:prstGeom>
        </p:spPr>
      </p:pic>
    </p:spTree>
    <p:extLst>
      <p:ext uri="{BB962C8B-B14F-4D97-AF65-F5344CB8AC3E}">
        <p14:creationId xmlns:p14="http://schemas.microsoft.com/office/powerpoint/2010/main" val="2830271952"/>
      </p:ext>
    </p:extLst>
  </p:cSld>
  <p:clrMapOvr>
    <a:masterClrMapping/>
  </p:clrMapOvr>
  <p:transition spd="slow" advClick="0" advTm="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1133B4-86BE-25E6-E947-651BF7C3AF72}"/>
              </a:ext>
            </a:extLst>
          </p:cNvPr>
          <p:cNvPicPr>
            <a:picLocks noChangeAspect="1"/>
          </p:cNvPicPr>
          <p:nvPr/>
        </p:nvPicPr>
        <p:blipFill>
          <a:blip r:embed="rId3"/>
          <a:stretch>
            <a:fillRect/>
          </a:stretch>
        </p:blipFill>
        <p:spPr>
          <a:xfrm>
            <a:off x="0" y="513685"/>
            <a:ext cx="6137821" cy="1281794"/>
          </a:xfrm>
          <a:prstGeom prst="rect">
            <a:avLst/>
          </a:prstGeom>
        </p:spPr>
      </p:pic>
      <p:pic>
        <p:nvPicPr>
          <p:cNvPr id="5" name="图片 4">
            <a:extLst>
              <a:ext uri="{FF2B5EF4-FFF2-40B4-BE49-F238E27FC236}">
                <a16:creationId xmlns:a16="http://schemas.microsoft.com/office/drawing/2014/main" id="{CC0C1212-FEDA-475E-C5EE-848BABD501DD}"/>
              </a:ext>
            </a:extLst>
          </p:cNvPr>
          <p:cNvPicPr>
            <a:picLocks noChangeAspect="1"/>
          </p:cNvPicPr>
          <p:nvPr/>
        </p:nvPicPr>
        <p:blipFill>
          <a:blip r:embed="rId4"/>
          <a:stretch>
            <a:fillRect/>
          </a:stretch>
        </p:blipFill>
        <p:spPr>
          <a:xfrm>
            <a:off x="0" y="2075075"/>
            <a:ext cx="6137821" cy="1448526"/>
          </a:xfrm>
          <a:prstGeom prst="rect">
            <a:avLst/>
          </a:prstGeom>
        </p:spPr>
      </p:pic>
      <p:pic>
        <p:nvPicPr>
          <p:cNvPr id="7" name="图片 6">
            <a:extLst>
              <a:ext uri="{FF2B5EF4-FFF2-40B4-BE49-F238E27FC236}">
                <a16:creationId xmlns:a16="http://schemas.microsoft.com/office/drawing/2014/main" id="{02A8928C-CB07-F2DB-272A-1FEEC43CA135}"/>
              </a:ext>
            </a:extLst>
          </p:cNvPr>
          <p:cNvPicPr>
            <a:picLocks noChangeAspect="1"/>
          </p:cNvPicPr>
          <p:nvPr/>
        </p:nvPicPr>
        <p:blipFill>
          <a:blip r:embed="rId5"/>
          <a:stretch>
            <a:fillRect/>
          </a:stretch>
        </p:blipFill>
        <p:spPr>
          <a:xfrm>
            <a:off x="0" y="3803197"/>
            <a:ext cx="6137821" cy="1064895"/>
          </a:xfrm>
          <a:prstGeom prst="rect">
            <a:avLst/>
          </a:prstGeom>
        </p:spPr>
      </p:pic>
      <p:pic>
        <p:nvPicPr>
          <p:cNvPr id="9" name="图片 8">
            <a:extLst>
              <a:ext uri="{FF2B5EF4-FFF2-40B4-BE49-F238E27FC236}">
                <a16:creationId xmlns:a16="http://schemas.microsoft.com/office/drawing/2014/main" id="{17FC7F53-B3D4-CDEE-C1B2-71491E737292}"/>
              </a:ext>
            </a:extLst>
          </p:cNvPr>
          <p:cNvPicPr>
            <a:picLocks noChangeAspect="1"/>
          </p:cNvPicPr>
          <p:nvPr/>
        </p:nvPicPr>
        <p:blipFill>
          <a:blip r:embed="rId6"/>
          <a:stretch>
            <a:fillRect/>
          </a:stretch>
        </p:blipFill>
        <p:spPr>
          <a:xfrm>
            <a:off x="0" y="5147688"/>
            <a:ext cx="6137821" cy="1268758"/>
          </a:xfrm>
          <a:prstGeom prst="rect">
            <a:avLst/>
          </a:prstGeom>
        </p:spPr>
      </p:pic>
      <p:pic>
        <p:nvPicPr>
          <p:cNvPr id="11" name="图片 10">
            <a:extLst>
              <a:ext uri="{FF2B5EF4-FFF2-40B4-BE49-F238E27FC236}">
                <a16:creationId xmlns:a16="http://schemas.microsoft.com/office/drawing/2014/main" id="{2B9F1826-5A06-7DD3-C8D7-EB92EC801CE6}"/>
              </a:ext>
            </a:extLst>
          </p:cNvPr>
          <p:cNvPicPr>
            <a:picLocks noChangeAspect="1"/>
          </p:cNvPicPr>
          <p:nvPr/>
        </p:nvPicPr>
        <p:blipFill>
          <a:blip r:embed="rId7"/>
          <a:stretch>
            <a:fillRect/>
          </a:stretch>
        </p:blipFill>
        <p:spPr>
          <a:xfrm>
            <a:off x="6137821" y="626549"/>
            <a:ext cx="5864956" cy="1448526"/>
          </a:xfrm>
          <a:prstGeom prst="rect">
            <a:avLst/>
          </a:prstGeom>
        </p:spPr>
      </p:pic>
      <p:pic>
        <p:nvPicPr>
          <p:cNvPr id="13" name="图片 12">
            <a:extLst>
              <a:ext uri="{FF2B5EF4-FFF2-40B4-BE49-F238E27FC236}">
                <a16:creationId xmlns:a16="http://schemas.microsoft.com/office/drawing/2014/main" id="{FFECED6E-0FA4-38E3-AD49-12BEEBE4425E}"/>
              </a:ext>
            </a:extLst>
          </p:cNvPr>
          <p:cNvPicPr>
            <a:picLocks noChangeAspect="1"/>
          </p:cNvPicPr>
          <p:nvPr/>
        </p:nvPicPr>
        <p:blipFill>
          <a:blip r:embed="rId8"/>
          <a:stretch>
            <a:fillRect/>
          </a:stretch>
        </p:blipFill>
        <p:spPr>
          <a:xfrm>
            <a:off x="6137821" y="2187939"/>
            <a:ext cx="5990912" cy="1448526"/>
          </a:xfrm>
          <a:prstGeom prst="rect">
            <a:avLst/>
          </a:prstGeom>
        </p:spPr>
      </p:pic>
      <p:pic>
        <p:nvPicPr>
          <p:cNvPr id="15" name="图片 14">
            <a:extLst>
              <a:ext uri="{FF2B5EF4-FFF2-40B4-BE49-F238E27FC236}">
                <a16:creationId xmlns:a16="http://schemas.microsoft.com/office/drawing/2014/main" id="{374D01EC-7C26-3CCC-7735-2EB2377D9FF7}"/>
              </a:ext>
            </a:extLst>
          </p:cNvPr>
          <p:cNvPicPr>
            <a:picLocks noChangeAspect="1"/>
          </p:cNvPicPr>
          <p:nvPr/>
        </p:nvPicPr>
        <p:blipFill>
          <a:blip r:embed="rId9"/>
          <a:stretch>
            <a:fillRect/>
          </a:stretch>
        </p:blipFill>
        <p:spPr>
          <a:xfrm>
            <a:off x="6137821" y="3803197"/>
            <a:ext cx="5678941" cy="1433004"/>
          </a:xfrm>
          <a:prstGeom prst="rect">
            <a:avLst/>
          </a:prstGeom>
        </p:spPr>
      </p:pic>
      <p:pic>
        <p:nvPicPr>
          <p:cNvPr id="17" name="图片 16">
            <a:extLst>
              <a:ext uri="{FF2B5EF4-FFF2-40B4-BE49-F238E27FC236}">
                <a16:creationId xmlns:a16="http://schemas.microsoft.com/office/drawing/2014/main" id="{CF94BB19-D722-4609-6177-DDC873CD1CFB}"/>
              </a:ext>
            </a:extLst>
          </p:cNvPr>
          <p:cNvPicPr>
            <a:picLocks noChangeAspect="1"/>
          </p:cNvPicPr>
          <p:nvPr/>
        </p:nvPicPr>
        <p:blipFill>
          <a:blip r:embed="rId10"/>
          <a:stretch>
            <a:fillRect/>
          </a:stretch>
        </p:blipFill>
        <p:spPr>
          <a:xfrm>
            <a:off x="6137821" y="5515797"/>
            <a:ext cx="5678941" cy="738415"/>
          </a:xfrm>
          <a:prstGeom prst="rect">
            <a:avLst/>
          </a:prstGeom>
        </p:spPr>
      </p:pic>
    </p:spTree>
    <p:extLst>
      <p:ext uri="{BB962C8B-B14F-4D97-AF65-F5344CB8AC3E}">
        <p14:creationId xmlns:p14="http://schemas.microsoft.com/office/powerpoint/2010/main" val="3291221192"/>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4">
            <a:extLst>
              <a:ext uri="{FF2B5EF4-FFF2-40B4-BE49-F238E27FC236}">
                <a16:creationId xmlns:a16="http://schemas.microsoft.com/office/drawing/2014/main" id="{E103A22C-9FB4-4E6A-A98A-B94881471114}"/>
              </a:ext>
            </a:extLst>
          </p:cNvPr>
          <p:cNvSpPr txBox="1"/>
          <p:nvPr/>
        </p:nvSpPr>
        <p:spPr>
          <a:xfrm>
            <a:off x="3750915" y="2767280"/>
            <a:ext cx="4690169" cy="1323439"/>
          </a:xfrm>
          <a:prstGeom prst="rect">
            <a:avLst/>
          </a:prstGeom>
          <a:noFill/>
          <a:effectLst>
            <a:outerShdw blurRad="50800" dist="50800" dir="2700000" algn="ctr" rotWithShape="0">
              <a:srgbClr val="000000">
                <a:alpha val="40000"/>
              </a:srgbClr>
            </a:outerShdw>
          </a:effectLst>
        </p:spPr>
        <p:txBody>
          <a:bodyPr wrap="square" rtlCol="0">
            <a:spAutoFit/>
          </a:bodyPr>
          <a:lstStyle/>
          <a:p>
            <a:pPr algn="ctr"/>
            <a:r>
              <a:rPr lang="zh-CN" altLang="en-US" sz="8000" b="1" dirty="0">
                <a:solidFill>
                  <a:srgbClr val="888886"/>
                </a:solidFill>
                <a:latin typeface="微软雅黑" panose="020B0503020204020204" pitchFamily="34" charset="-122"/>
                <a:ea typeface="微软雅黑" panose="020B0503020204020204" pitchFamily="34" charset="-122"/>
              </a:rPr>
              <a:t>谢谢</a:t>
            </a:r>
            <a:endParaRPr lang="en-US" sz="8000" b="1" dirty="0">
              <a:solidFill>
                <a:srgbClr val="88888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22424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4">
            <a:extLst>
              <a:ext uri="{FF2B5EF4-FFF2-40B4-BE49-F238E27FC236}">
                <a16:creationId xmlns:a16="http://schemas.microsoft.com/office/drawing/2014/main" id="{C170360E-B5C4-4C14-974A-734B5CD236A2}"/>
              </a:ext>
            </a:extLst>
          </p:cNvPr>
          <p:cNvSpPr/>
          <p:nvPr/>
        </p:nvSpPr>
        <p:spPr>
          <a:xfrm>
            <a:off x="6863768" y="1420945"/>
            <a:ext cx="2841368" cy="2869780"/>
          </a:xfrm>
          <a:prstGeom prst="ellipse">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88886"/>
              </a:solidFill>
            </a:endParaRPr>
          </a:p>
        </p:txBody>
      </p:sp>
      <p:sp>
        <p:nvSpPr>
          <p:cNvPr id="75" name="Oval 8">
            <a:extLst>
              <a:ext uri="{FF2B5EF4-FFF2-40B4-BE49-F238E27FC236}">
                <a16:creationId xmlns:a16="http://schemas.microsoft.com/office/drawing/2014/main" id="{AB28AA03-19CF-49E8-A132-38F65E9148A7}"/>
              </a:ext>
            </a:extLst>
          </p:cNvPr>
          <p:cNvSpPr/>
          <p:nvPr/>
        </p:nvSpPr>
        <p:spPr>
          <a:xfrm>
            <a:off x="2923084" y="1431575"/>
            <a:ext cx="2646879" cy="2449985"/>
          </a:xfrm>
          <a:prstGeom prst="ellipse">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88886"/>
              </a:solidFill>
            </a:endParaRPr>
          </a:p>
        </p:txBody>
      </p:sp>
      <p:sp>
        <p:nvSpPr>
          <p:cNvPr id="76" name="Oval 5">
            <a:extLst>
              <a:ext uri="{FF2B5EF4-FFF2-40B4-BE49-F238E27FC236}">
                <a16:creationId xmlns:a16="http://schemas.microsoft.com/office/drawing/2014/main" id="{0EC1DD2A-2FED-4F3F-83E7-202EFEC64BDF}"/>
              </a:ext>
            </a:extLst>
          </p:cNvPr>
          <p:cNvSpPr/>
          <p:nvPr/>
        </p:nvSpPr>
        <p:spPr>
          <a:xfrm>
            <a:off x="4904259" y="2344636"/>
            <a:ext cx="2583062" cy="2608891"/>
          </a:xfrm>
          <a:prstGeom prst="ellipse">
            <a:avLst/>
          </a:prstGeom>
          <a:noFill/>
          <a:ln w="15875">
            <a:solidFill>
              <a:srgbClr val="888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888886"/>
              </a:solidFill>
            </a:endParaRPr>
          </a:p>
        </p:txBody>
      </p:sp>
      <p:sp>
        <p:nvSpPr>
          <p:cNvPr id="78" name="TextBox 12">
            <a:extLst>
              <a:ext uri="{FF2B5EF4-FFF2-40B4-BE49-F238E27FC236}">
                <a16:creationId xmlns:a16="http://schemas.microsoft.com/office/drawing/2014/main" id="{F7310837-FB7D-4CF5-97FE-740B8A663AAE}"/>
              </a:ext>
            </a:extLst>
          </p:cNvPr>
          <p:cNvSpPr txBox="1"/>
          <p:nvPr/>
        </p:nvSpPr>
        <p:spPr>
          <a:xfrm flipH="1">
            <a:off x="5047649" y="4981045"/>
            <a:ext cx="2151697" cy="1200329"/>
          </a:xfrm>
          <a:prstGeom prst="rect">
            <a:avLst/>
          </a:prstGeom>
          <a:noFill/>
        </p:spPr>
        <p:txBody>
          <a:bodyPr wrap="square" rtlCol="0">
            <a:spAutoFit/>
          </a:bodyPr>
          <a:lstStyle/>
          <a:p>
            <a:pPr algn="ctr"/>
            <a:r>
              <a:rPr lang="zh-CN" altLang="en-US" b="1" dirty="0">
                <a:solidFill>
                  <a:srgbClr val="888886"/>
                </a:solidFill>
              </a:rPr>
              <a:t>以地理空间大数据为基础，利用人工智能技术对遥感数据智能分析与解译。</a:t>
            </a:r>
            <a:endParaRPr lang="en-GB" b="1" dirty="0">
              <a:solidFill>
                <a:srgbClr val="888886"/>
              </a:solidFill>
            </a:endParaRPr>
          </a:p>
        </p:txBody>
      </p:sp>
      <p:sp>
        <p:nvSpPr>
          <p:cNvPr id="80" name="TextBox 14">
            <a:extLst>
              <a:ext uri="{FF2B5EF4-FFF2-40B4-BE49-F238E27FC236}">
                <a16:creationId xmlns:a16="http://schemas.microsoft.com/office/drawing/2014/main" id="{32138C32-21D0-4AA9-AD63-4E841F7F5AB6}"/>
              </a:ext>
            </a:extLst>
          </p:cNvPr>
          <p:cNvSpPr txBox="1"/>
          <p:nvPr/>
        </p:nvSpPr>
        <p:spPr>
          <a:xfrm>
            <a:off x="4942962" y="3187416"/>
            <a:ext cx="2456122" cy="923330"/>
          </a:xfrm>
          <a:prstGeom prst="rect">
            <a:avLst/>
          </a:prstGeom>
          <a:noFill/>
        </p:spPr>
        <p:txBody>
          <a:bodyPr wrap="none" rtlCol="0">
            <a:spAutoFit/>
          </a:bodyPr>
          <a:lstStyle/>
          <a:p>
            <a:pPr algn="ctr"/>
            <a:r>
              <a:rPr lang="zh-CN" altLang="en-US" sz="5400" b="1" dirty="0">
                <a:solidFill>
                  <a:srgbClr val="888886"/>
                </a:solidFill>
                <a:latin typeface="Script MT Bold" panose="03040602040607080904" pitchFamily="66" charset="0"/>
              </a:rPr>
              <a:t>遥感</a:t>
            </a:r>
            <a:r>
              <a:rPr lang="en-US" altLang="zh-CN" sz="5400" b="1" dirty="0">
                <a:solidFill>
                  <a:srgbClr val="888886"/>
                </a:solidFill>
                <a:latin typeface="Palatino Linotype" panose="02040502050505030304" pitchFamily="18" charset="0"/>
              </a:rPr>
              <a:t>AI</a:t>
            </a:r>
            <a:endParaRPr lang="en-GB" sz="5400" b="1" dirty="0">
              <a:solidFill>
                <a:srgbClr val="888886"/>
              </a:solidFill>
              <a:latin typeface="Palatino Linotype" panose="02040502050505030304" pitchFamily="18" charset="0"/>
            </a:endParaRPr>
          </a:p>
        </p:txBody>
      </p:sp>
      <p:sp>
        <p:nvSpPr>
          <p:cNvPr id="81" name="TextBox 15">
            <a:extLst>
              <a:ext uri="{FF2B5EF4-FFF2-40B4-BE49-F238E27FC236}">
                <a16:creationId xmlns:a16="http://schemas.microsoft.com/office/drawing/2014/main" id="{5342D8B7-F8B2-466A-B719-6465E6AE6660}"/>
              </a:ext>
            </a:extLst>
          </p:cNvPr>
          <p:cNvSpPr txBox="1"/>
          <p:nvPr/>
        </p:nvSpPr>
        <p:spPr>
          <a:xfrm>
            <a:off x="2965235" y="2241068"/>
            <a:ext cx="2646879" cy="830997"/>
          </a:xfrm>
          <a:prstGeom prst="rect">
            <a:avLst/>
          </a:prstGeom>
          <a:noFill/>
        </p:spPr>
        <p:txBody>
          <a:bodyPr wrap="none" rtlCol="0">
            <a:spAutoFit/>
          </a:bodyPr>
          <a:lstStyle/>
          <a:p>
            <a:pPr algn="ctr"/>
            <a:r>
              <a:rPr lang="zh-CN" altLang="en-US" sz="4800" b="1" dirty="0">
                <a:solidFill>
                  <a:srgbClr val="888886"/>
                </a:solidFill>
                <a:latin typeface="Script MT Bold" panose="03040602040607080904" pitchFamily="66" charset="0"/>
              </a:rPr>
              <a:t>人工智能</a:t>
            </a:r>
            <a:endParaRPr lang="en-GB" sz="4800" b="1" dirty="0">
              <a:solidFill>
                <a:srgbClr val="888886"/>
              </a:solidFill>
              <a:latin typeface="Script MT Bold" panose="03040602040607080904" pitchFamily="66" charset="0"/>
            </a:endParaRPr>
          </a:p>
        </p:txBody>
      </p:sp>
      <p:sp>
        <p:nvSpPr>
          <p:cNvPr id="83" name="TextBox 17">
            <a:extLst>
              <a:ext uri="{FF2B5EF4-FFF2-40B4-BE49-F238E27FC236}">
                <a16:creationId xmlns:a16="http://schemas.microsoft.com/office/drawing/2014/main" id="{DB08316C-916B-4B26-85B7-2523ED0F3C5B}"/>
              </a:ext>
            </a:extLst>
          </p:cNvPr>
          <p:cNvSpPr txBox="1"/>
          <p:nvPr/>
        </p:nvSpPr>
        <p:spPr>
          <a:xfrm>
            <a:off x="7422677" y="2348004"/>
            <a:ext cx="1723550" cy="1015663"/>
          </a:xfrm>
          <a:prstGeom prst="rect">
            <a:avLst/>
          </a:prstGeom>
          <a:noFill/>
        </p:spPr>
        <p:txBody>
          <a:bodyPr wrap="none" rtlCol="0">
            <a:spAutoFit/>
          </a:bodyPr>
          <a:lstStyle/>
          <a:p>
            <a:pPr algn="ctr"/>
            <a:r>
              <a:rPr lang="zh-CN" altLang="en-US" sz="6000" b="1" dirty="0">
                <a:solidFill>
                  <a:srgbClr val="888886"/>
                </a:solidFill>
                <a:latin typeface="Script MT Bold" panose="03040602040607080904" pitchFamily="66" charset="0"/>
              </a:rPr>
              <a:t>遥感</a:t>
            </a:r>
            <a:endParaRPr lang="en-GB" sz="6000" b="1" dirty="0">
              <a:solidFill>
                <a:srgbClr val="888886"/>
              </a:solidFill>
              <a:latin typeface="Script MT Bold" panose="03040602040607080904" pitchFamily="66" charset="0"/>
            </a:endParaRPr>
          </a:p>
        </p:txBody>
      </p:sp>
      <p:sp>
        <p:nvSpPr>
          <p:cNvPr id="85" name="TextBox 19">
            <a:extLst>
              <a:ext uri="{FF2B5EF4-FFF2-40B4-BE49-F238E27FC236}">
                <a16:creationId xmlns:a16="http://schemas.microsoft.com/office/drawing/2014/main" id="{DCD5449E-482B-4033-9104-34242086B247}"/>
              </a:ext>
            </a:extLst>
          </p:cNvPr>
          <p:cNvSpPr txBox="1"/>
          <p:nvPr/>
        </p:nvSpPr>
        <p:spPr>
          <a:xfrm flipH="1">
            <a:off x="9702654" y="2787652"/>
            <a:ext cx="2230727" cy="2585323"/>
          </a:xfrm>
          <a:prstGeom prst="rect">
            <a:avLst/>
          </a:prstGeom>
          <a:noFill/>
        </p:spPr>
        <p:txBody>
          <a:bodyPr wrap="square" rtlCol="0">
            <a:spAutoFit/>
          </a:bodyPr>
          <a:lstStyle/>
          <a:p>
            <a:pPr algn="ctr"/>
            <a:r>
              <a:rPr lang="zh-CN" altLang="en-US" b="1" dirty="0">
                <a:solidFill>
                  <a:srgbClr val="888886"/>
                </a:solidFill>
              </a:rPr>
              <a:t>运用传感器对物体的电磁波的辐射、反射特性的探测。获取其反射、辐射或散射的电磁波信息并进行提取、判定、加工处理、分析与应用的一门科学和技术。</a:t>
            </a:r>
            <a:endParaRPr lang="en-GB" b="1" dirty="0">
              <a:solidFill>
                <a:srgbClr val="888886"/>
              </a:solidFill>
            </a:endParaRPr>
          </a:p>
        </p:txBody>
      </p:sp>
      <p:sp>
        <p:nvSpPr>
          <p:cNvPr id="88" name="TextBox 22">
            <a:extLst>
              <a:ext uri="{FF2B5EF4-FFF2-40B4-BE49-F238E27FC236}">
                <a16:creationId xmlns:a16="http://schemas.microsoft.com/office/drawing/2014/main" id="{668DBF80-37F6-4F97-8484-A55F403F3AF7}"/>
              </a:ext>
            </a:extLst>
          </p:cNvPr>
          <p:cNvSpPr txBox="1"/>
          <p:nvPr/>
        </p:nvSpPr>
        <p:spPr>
          <a:xfrm flipH="1">
            <a:off x="1006385" y="2747201"/>
            <a:ext cx="1847016" cy="1754326"/>
          </a:xfrm>
          <a:prstGeom prst="rect">
            <a:avLst/>
          </a:prstGeom>
          <a:noFill/>
        </p:spPr>
        <p:txBody>
          <a:bodyPr wrap="square" rtlCol="0">
            <a:spAutoFit/>
          </a:bodyPr>
          <a:lstStyle/>
          <a:p>
            <a:pPr algn="ctr"/>
            <a:r>
              <a:rPr lang="zh-CN" altLang="en-US" b="1" dirty="0">
                <a:solidFill>
                  <a:srgbClr val="888886"/>
                </a:solidFill>
              </a:rPr>
              <a:t>研究、开发用于模拟、延伸和扩展人的智能的理论、方法、技术及应用系统的一门新的技术科学。</a:t>
            </a:r>
            <a:endParaRPr lang="en-GB" b="1" dirty="0">
              <a:solidFill>
                <a:srgbClr val="888886"/>
              </a:solidFill>
            </a:endParaRPr>
          </a:p>
        </p:txBody>
      </p:sp>
    </p:spTree>
    <p:extLst>
      <p:ext uri="{BB962C8B-B14F-4D97-AF65-F5344CB8AC3E}">
        <p14:creationId xmlns:p14="http://schemas.microsoft.com/office/powerpoint/2010/main" val="3080289214"/>
      </p:ext>
    </p:extLst>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97080" y="2132495"/>
            <a:ext cx="9711938" cy="3416585"/>
            <a:chOff x="841738" y="1646717"/>
            <a:chExt cx="7430394" cy="2562439"/>
          </a:xfrm>
        </p:grpSpPr>
        <p:grpSp>
          <p:nvGrpSpPr>
            <p:cNvPr id="3" name="Group 14"/>
            <p:cNvGrpSpPr/>
            <p:nvPr/>
          </p:nvGrpSpPr>
          <p:grpSpPr>
            <a:xfrm>
              <a:off x="1373388" y="2725919"/>
              <a:ext cx="1511598" cy="384602"/>
              <a:chOff x="926802" y="2463651"/>
              <a:chExt cx="1511598" cy="384602"/>
            </a:xfrm>
          </p:grpSpPr>
          <p:cxnSp>
            <p:nvCxnSpPr>
              <p:cNvPr id="10" name="Straight Connector 9"/>
              <p:cNvCxnSpPr/>
              <p:nvPr/>
            </p:nvCxnSpPr>
            <p:spPr>
              <a:xfrm>
                <a:off x="1295400" y="2647950"/>
                <a:ext cx="1143000" cy="1588"/>
              </a:xfrm>
              <a:prstGeom prst="line">
                <a:avLst/>
              </a:prstGeom>
              <a:ln w="139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26802" y="2463651"/>
                <a:ext cx="384601" cy="384602"/>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grpSp>
          <p:nvGrpSpPr>
            <p:cNvPr id="4" name="Group 15"/>
            <p:cNvGrpSpPr/>
            <p:nvPr/>
          </p:nvGrpSpPr>
          <p:grpSpPr>
            <a:xfrm>
              <a:off x="2897388" y="2727688"/>
              <a:ext cx="1511598" cy="384602"/>
              <a:chOff x="926802" y="2463651"/>
              <a:chExt cx="1511598" cy="384602"/>
            </a:xfrm>
          </p:grpSpPr>
          <p:cxnSp>
            <p:nvCxnSpPr>
              <p:cNvPr id="17" name="Straight Connector 16"/>
              <p:cNvCxnSpPr/>
              <p:nvPr/>
            </p:nvCxnSpPr>
            <p:spPr>
              <a:xfrm>
                <a:off x="1295400" y="2647950"/>
                <a:ext cx="1143000" cy="1588"/>
              </a:xfrm>
              <a:prstGeom prst="line">
                <a:avLst/>
              </a:prstGeom>
              <a:ln w="139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26802" y="2463651"/>
                <a:ext cx="384601" cy="384602"/>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grpSp>
          <p:nvGrpSpPr>
            <p:cNvPr id="6" name="Group 18"/>
            <p:cNvGrpSpPr/>
            <p:nvPr/>
          </p:nvGrpSpPr>
          <p:grpSpPr>
            <a:xfrm>
              <a:off x="4410755" y="2729457"/>
              <a:ext cx="1511598" cy="384602"/>
              <a:chOff x="926802" y="2463651"/>
              <a:chExt cx="1511598" cy="384602"/>
            </a:xfrm>
          </p:grpSpPr>
          <p:cxnSp>
            <p:nvCxnSpPr>
              <p:cNvPr id="20" name="Straight Connector 19"/>
              <p:cNvCxnSpPr/>
              <p:nvPr/>
            </p:nvCxnSpPr>
            <p:spPr>
              <a:xfrm>
                <a:off x="1295400" y="2647950"/>
                <a:ext cx="1143000" cy="1588"/>
              </a:xfrm>
              <a:prstGeom prst="line">
                <a:avLst/>
              </a:prstGeom>
              <a:ln w="139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26802" y="2463651"/>
                <a:ext cx="384601" cy="384602"/>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grpSp>
          <p:nvGrpSpPr>
            <p:cNvPr id="7" name="Group 21"/>
            <p:cNvGrpSpPr/>
            <p:nvPr/>
          </p:nvGrpSpPr>
          <p:grpSpPr>
            <a:xfrm>
              <a:off x="5913489" y="2724150"/>
              <a:ext cx="1511598" cy="384602"/>
              <a:chOff x="926802" y="2463651"/>
              <a:chExt cx="1511598" cy="384602"/>
            </a:xfrm>
          </p:grpSpPr>
          <p:cxnSp>
            <p:nvCxnSpPr>
              <p:cNvPr id="23" name="Straight Connector 22"/>
              <p:cNvCxnSpPr/>
              <p:nvPr/>
            </p:nvCxnSpPr>
            <p:spPr>
              <a:xfrm>
                <a:off x="1295400" y="2647950"/>
                <a:ext cx="1143000" cy="1588"/>
              </a:xfrm>
              <a:prstGeom prst="line">
                <a:avLst/>
              </a:prstGeom>
              <a:ln w="139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926802" y="2463651"/>
                <a:ext cx="384601" cy="384602"/>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sp>
          <p:nvSpPr>
            <p:cNvPr id="29" name="Oval 28"/>
            <p:cNvSpPr/>
            <p:nvPr/>
          </p:nvSpPr>
          <p:spPr>
            <a:xfrm>
              <a:off x="7400201" y="2724150"/>
              <a:ext cx="384601" cy="384602"/>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nvGrpSpPr>
            <p:cNvPr id="33" name="Group 32"/>
            <p:cNvGrpSpPr/>
            <p:nvPr/>
          </p:nvGrpSpPr>
          <p:grpSpPr>
            <a:xfrm>
              <a:off x="841738" y="1646717"/>
              <a:ext cx="1371600" cy="979966"/>
              <a:chOff x="990600" y="1657350"/>
              <a:chExt cx="1371600" cy="979966"/>
            </a:xfrm>
            <a:solidFill>
              <a:srgbClr val="23C7E3"/>
            </a:solidFill>
          </p:grpSpPr>
          <p:sp>
            <p:nvSpPr>
              <p:cNvPr id="34" name="Rectangle 33"/>
              <p:cNvSpPr/>
              <p:nvPr/>
            </p:nvSpPr>
            <p:spPr>
              <a:xfrm>
                <a:off x="990600" y="1657350"/>
                <a:ext cx="1371600" cy="8382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35" name="Isosceles Triangle 34"/>
              <p:cNvSpPr/>
              <p:nvPr/>
            </p:nvSpPr>
            <p:spPr>
              <a:xfrm rot="10800000">
                <a:off x="1600200" y="2484916"/>
                <a:ext cx="152400" cy="1524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sp>
          <p:nvSpPr>
            <p:cNvPr id="37" name="Rectangle 36"/>
            <p:cNvSpPr/>
            <p:nvPr/>
          </p:nvSpPr>
          <p:spPr>
            <a:xfrm>
              <a:off x="3896833" y="1657350"/>
              <a:ext cx="1371600" cy="8382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38" name="Isosceles Triangle 37"/>
            <p:cNvSpPr/>
            <p:nvPr/>
          </p:nvSpPr>
          <p:spPr>
            <a:xfrm rot="10800000">
              <a:off x="4506433" y="2484916"/>
              <a:ext cx="152400" cy="1524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39" name="Rectangle 38"/>
            <p:cNvSpPr/>
            <p:nvPr/>
          </p:nvSpPr>
          <p:spPr>
            <a:xfrm>
              <a:off x="6900532" y="1657350"/>
              <a:ext cx="1371600" cy="8382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0" name="Isosceles Triangle 39"/>
            <p:cNvSpPr/>
            <p:nvPr/>
          </p:nvSpPr>
          <p:spPr>
            <a:xfrm rot="10800000">
              <a:off x="7510132" y="2484916"/>
              <a:ext cx="152400" cy="1524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1" name="Rectangle 40"/>
            <p:cNvSpPr/>
            <p:nvPr/>
          </p:nvSpPr>
          <p:spPr>
            <a:xfrm rot="10800000">
              <a:off x="2395868" y="3367418"/>
              <a:ext cx="1371600" cy="8382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2" name="Isosceles Triangle 41"/>
            <p:cNvSpPr/>
            <p:nvPr/>
          </p:nvSpPr>
          <p:spPr>
            <a:xfrm>
              <a:off x="3005468" y="3225652"/>
              <a:ext cx="152400" cy="1524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3" name="Rectangle 42"/>
            <p:cNvSpPr/>
            <p:nvPr/>
          </p:nvSpPr>
          <p:spPr>
            <a:xfrm rot="10800000">
              <a:off x="5420833" y="3370956"/>
              <a:ext cx="1371600" cy="8382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4" name="Isosceles Triangle 43"/>
            <p:cNvSpPr/>
            <p:nvPr/>
          </p:nvSpPr>
          <p:spPr>
            <a:xfrm>
              <a:off x="6030433" y="3229190"/>
              <a:ext cx="152400" cy="1524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5" name="Content Placeholder 2"/>
            <p:cNvSpPr txBox="1"/>
            <p:nvPr/>
          </p:nvSpPr>
          <p:spPr>
            <a:xfrm>
              <a:off x="990600" y="1733550"/>
              <a:ext cx="1066800" cy="609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起步发展期</a:t>
              </a:r>
              <a:endParaRPr kumimoji="0" lang="en-US" altLang="zh-CN"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1956</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世纪</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60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年代初</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7" name="Content Placeholder 2"/>
            <p:cNvSpPr txBox="1"/>
            <p:nvPr/>
          </p:nvSpPr>
          <p:spPr>
            <a:xfrm>
              <a:off x="4056328" y="1733550"/>
              <a:ext cx="1066800" cy="609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应用发展期</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世纪</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70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年代初</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年代中</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8" name="Content Placeholder 2"/>
            <p:cNvSpPr txBox="1"/>
            <p:nvPr/>
          </p:nvSpPr>
          <p:spPr>
            <a:xfrm>
              <a:off x="7038761" y="1737088"/>
              <a:ext cx="1066800" cy="609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稳步发展期</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世纪</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90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年代中</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—2010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49" name="Content Placeholder 2"/>
            <p:cNvSpPr txBox="1"/>
            <p:nvPr/>
          </p:nvSpPr>
          <p:spPr>
            <a:xfrm>
              <a:off x="2546499" y="3486150"/>
              <a:ext cx="1066800" cy="609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反思发展期</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世纪</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60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—70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年代初</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50" name="Content Placeholder 2"/>
            <p:cNvSpPr txBox="1"/>
            <p:nvPr/>
          </p:nvSpPr>
          <p:spPr>
            <a:xfrm>
              <a:off x="5573233" y="3496783"/>
              <a:ext cx="1066800" cy="6096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低迷发展期</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世纪</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80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年代中</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—90</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年代中</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grpSp>
      <p:sp>
        <p:nvSpPr>
          <p:cNvPr id="51" name="Title 13"/>
          <p:cNvSpPr txBox="1"/>
          <p:nvPr/>
        </p:nvSpPr>
        <p:spPr>
          <a:xfrm>
            <a:off x="4057659" y="328108"/>
            <a:ext cx="4076682" cy="634475"/>
          </a:xfrm>
          <a:prstGeom prst="rect">
            <a:avLst/>
          </a:prstGeom>
        </p:spPr>
        <p:txBody>
          <a:bodyPr vert="horz" lIns="121920" tIns="60960" rIns="121920" bIns="60960" rtlCol="0" anchor="ctr">
            <a:noAutofit/>
          </a:bodyPr>
          <a:lstStyle/>
          <a:p>
            <a:pPr marL="0" marR="0" lvl="0" indent="0" algn="ctr" defTabSz="1218565" rtl="0" eaLnBrk="1" fontAlgn="auto" latinLnBrk="0" hangingPunct="1">
              <a:lnSpc>
                <a:spcPct val="100000"/>
              </a:lnSpc>
              <a:spcBef>
                <a:spcPct val="0"/>
              </a:spcBef>
              <a:spcAft>
                <a:spcPts val="0"/>
              </a:spcAft>
              <a:buClrTx/>
              <a:buSzTx/>
              <a:buFontTx/>
              <a:buNone/>
              <a:tabLst/>
              <a:defRPr/>
            </a:pPr>
            <a:r>
              <a:rPr kumimoji="0" lang="zh-CN" altLang="en-US" sz="3735" b="0" i="0" u="none"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rPr>
              <a:t>人工智能发展历程</a:t>
            </a:r>
            <a:endParaRPr kumimoji="0" lang="en-US" sz="3735" b="0" i="0" u="none" strike="noStrike" kern="1200" cap="none" spc="0" normalizeH="0" baseline="0" noProof="0" dirty="0">
              <a:ln>
                <a:noFill/>
              </a:ln>
              <a:solidFill>
                <a:srgbClr val="000000">
                  <a:lumMod val="60000"/>
                  <a:lumOff val="40000"/>
                </a:srgbClr>
              </a:solidFill>
              <a:effectLst/>
              <a:uLnTx/>
              <a:uFillTx/>
              <a:latin typeface="微软雅黑" panose="020B0503020204020204" pitchFamily="34" charset="-122"/>
              <a:ea typeface="微软雅黑" panose="020B0503020204020204" pitchFamily="34" charset="-122"/>
            </a:endParaRPr>
          </a:p>
        </p:txBody>
      </p:sp>
      <p:cxnSp>
        <p:nvCxnSpPr>
          <p:cNvPr id="53" name="直接连接符 52"/>
          <p:cNvCxnSpPr/>
          <p:nvPr/>
        </p:nvCxnSpPr>
        <p:spPr>
          <a:xfrm>
            <a:off x="5636525" y="962583"/>
            <a:ext cx="867952"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22">
            <a:extLst>
              <a:ext uri="{FF2B5EF4-FFF2-40B4-BE49-F238E27FC236}">
                <a16:creationId xmlns:a16="http://schemas.microsoft.com/office/drawing/2014/main" id="{CE314EE5-88AD-4E72-FF2B-44DF4568BF43}"/>
              </a:ext>
            </a:extLst>
          </p:cNvPr>
          <p:cNvCxnSpPr/>
          <p:nvPr/>
        </p:nvCxnSpPr>
        <p:spPr>
          <a:xfrm>
            <a:off x="9183661" y="3821825"/>
            <a:ext cx="1489702" cy="2117"/>
          </a:xfrm>
          <a:prstGeom prst="line">
            <a:avLst/>
          </a:prstGeom>
          <a:ln w="139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28">
            <a:extLst>
              <a:ext uri="{FF2B5EF4-FFF2-40B4-BE49-F238E27FC236}">
                <a16:creationId xmlns:a16="http://schemas.microsoft.com/office/drawing/2014/main" id="{48D50535-858F-9DB1-28AB-B7AF07E53F52}"/>
              </a:ext>
            </a:extLst>
          </p:cNvPr>
          <p:cNvSpPr/>
          <p:nvPr/>
        </p:nvSpPr>
        <p:spPr>
          <a:xfrm>
            <a:off x="10684973" y="3558402"/>
            <a:ext cx="502695" cy="512803"/>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8" name="Rectangle 42">
            <a:extLst>
              <a:ext uri="{FF2B5EF4-FFF2-40B4-BE49-F238E27FC236}">
                <a16:creationId xmlns:a16="http://schemas.microsoft.com/office/drawing/2014/main" id="{346AD9B1-F93A-1453-6BE6-431AB4D74F45}"/>
              </a:ext>
            </a:extLst>
          </p:cNvPr>
          <p:cNvSpPr/>
          <p:nvPr/>
        </p:nvSpPr>
        <p:spPr>
          <a:xfrm rot="10800000">
            <a:off x="10039940" y="4446849"/>
            <a:ext cx="1792757" cy="1117600"/>
          </a:xfrm>
          <a:prstGeom prst="rect">
            <a:avLst/>
          </a:prstGeom>
          <a:noFill/>
          <a:ln>
            <a:solidFill>
              <a:schemeClr val="tx2">
                <a:lumMod val="60000"/>
                <a:lumOff val="4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9" name="Isosceles Triangle 43">
            <a:extLst>
              <a:ext uri="{FF2B5EF4-FFF2-40B4-BE49-F238E27FC236}">
                <a16:creationId xmlns:a16="http://schemas.microsoft.com/office/drawing/2014/main" id="{4C874E70-738C-76E0-9673-C3C5AECC09F0}"/>
              </a:ext>
            </a:extLst>
          </p:cNvPr>
          <p:cNvSpPr/>
          <p:nvPr/>
        </p:nvSpPr>
        <p:spPr>
          <a:xfrm>
            <a:off x="10836722" y="4229191"/>
            <a:ext cx="199195" cy="203200"/>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
        <p:nvSpPr>
          <p:cNvPr id="11" name="Content Placeholder 2">
            <a:extLst>
              <a:ext uri="{FF2B5EF4-FFF2-40B4-BE49-F238E27FC236}">
                <a16:creationId xmlns:a16="http://schemas.microsoft.com/office/drawing/2014/main" id="{8B6928D4-A766-6E34-8B4F-E018998CD0DA}"/>
              </a:ext>
            </a:extLst>
          </p:cNvPr>
          <p:cNvSpPr txBox="1"/>
          <p:nvPr/>
        </p:nvSpPr>
        <p:spPr>
          <a:xfrm>
            <a:off x="10239134" y="4585072"/>
            <a:ext cx="1394367" cy="81280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蓬勃发展期</a:t>
            </a:r>
            <a:r>
              <a:rPr kumimoji="0" lang="en-US" altLang="zh-CN"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2011</a:t>
            </a:r>
            <a:r>
              <a:rPr kumimoji="0" lang="zh-CN" alt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rPr>
              <a:t>年至今</a:t>
            </a:r>
            <a:endParaRPr kumimoji="0" lang="en-US" sz="1065"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679C801-D3BD-2154-E690-575E54AEEDEF}"/>
              </a:ext>
            </a:extLst>
          </p:cNvPr>
          <p:cNvPicPr>
            <a:picLocks noChangeAspect="1"/>
          </p:cNvPicPr>
          <p:nvPr/>
        </p:nvPicPr>
        <p:blipFill>
          <a:blip r:embed="rId3"/>
          <a:stretch>
            <a:fillRect/>
          </a:stretch>
        </p:blipFill>
        <p:spPr>
          <a:xfrm>
            <a:off x="241155" y="1571625"/>
            <a:ext cx="11210925" cy="3714750"/>
          </a:xfrm>
          <a:prstGeom prst="rect">
            <a:avLst/>
          </a:prstGeom>
        </p:spPr>
      </p:pic>
      <p:cxnSp>
        <p:nvCxnSpPr>
          <p:cNvPr id="7" name="直接连接符 6">
            <a:extLst>
              <a:ext uri="{FF2B5EF4-FFF2-40B4-BE49-F238E27FC236}">
                <a16:creationId xmlns:a16="http://schemas.microsoft.com/office/drawing/2014/main" id="{7B680025-690F-9FC5-2E4E-D7F405CEF976}"/>
              </a:ext>
            </a:extLst>
          </p:cNvPr>
          <p:cNvCxnSpPr/>
          <p:nvPr/>
        </p:nvCxnSpPr>
        <p:spPr>
          <a:xfrm>
            <a:off x="5636525" y="962583"/>
            <a:ext cx="867952"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itle 13">
            <a:extLst>
              <a:ext uri="{FF2B5EF4-FFF2-40B4-BE49-F238E27FC236}">
                <a16:creationId xmlns:a16="http://schemas.microsoft.com/office/drawing/2014/main" id="{73367F1C-241E-A324-B619-A7247CF9E674}"/>
              </a:ext>
            </a:extLst>
          </p:cNvPr>
          <p:cNvSpPr txBox="1"/>
          <p:nvPr/>
        </p:nvSpPr>
        <p:spPr>
          <a:xfrm>
            <a:off x="4057659" y="328108"/>
            <a:ext cx="4076682" cy="634475"/>
          </a:xfrm>
          <a:prstGeom prst="rect">
            <a:avLst/>
          </a:prstGeom>
        </p:spPr>
        <p:txBody>
          <a:bodyPr vert="horz" lIns="121920" tIns="60960" rIns="121920" bIns="60960" rtlCol="0" anchor="ctr">
            <a:noAutofit/>
          </a:bodyPr>
          <a:lstStyle/>
          <a:p>
            <a:pPr algn="ctr" defTabSz="1218565">
              <a:spcBef>
                <a:spcPct val="0"/>
              </a:spcBef>
              <a:defRPr/>
            </a:pPr>
            <a:r>
              <a:rPr lang="zh-CN" altLang="en-US" sz="3735" dirty="0">
                <a:solidFill>
                  <a:srgbClr val="000000">
                    <a:lumMod val="60000"/>
                    <a:lumOff val="40000"/>
                  </a:srgbClr>
                </a:solidFill>
                <a:latin typeface="微软雅黑" panose="020B0503020204020204" pitchFamily="34" charset="-122"/>
                <a:ea typeface="微软雅黑" panose="020B0503020204020204" pitchFamily="34" charset="-122"/>
              </a:rPr>
              <a:t>遥感发展历程</a:t>
            </a:r>
            <a:endParaRPr lang="en-US" sz="3735" dirty="0">
              <a:solidFill>
                <a:srgbClr val="000000">
                  <a:lumMod val="60000"/>
                  <a:lumOff val="40000"/>
                </a:srgb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344CDDA-2CA7-0DAF-99B4-083FF699369A}"/>
              </a:ext>
            </a:extLst>
          </p:cNvPr>
          <p:cNvSpPr txBox="1"/>
          <p:nvPr/>
        </p:nvSpPr>
        <p:spPr>
          <a:xfrm>
            <a:off x="1228437" y="4682838"/>
            <a:ext cx="1107996" cy="369332"/>
          </a:xfrm>
          <a:prstGeom prst="rect">
            <a:avLst/>
          </a:prstGeom>
          <a:noFill/>
        </p:spPr>
        <p:txBody>
          <a:bodyPr wrap="none" rtlCol="0">
            <a:spAutoFit/>
          </a:bodyPr>
          <a:lstStyle/>
          <a:p>
            <a:r>
              <a:rPr lang="zh-CN" altLang="en-US" dirty="0"/>
              <a:t>萌芽时期</a:t>
            </a:r>
          </a:p>
        </p:txBody>
      </p:sp>
      <p:sp>
        <p:nvSpPr>
          <p:cNvPr id="10" name="文本框 9">
            <a:extLst>
              <a:ext uri="{FF2B5EF4-FFF2-40B4-BE49-F238E27FC236}">
                <a16:creationId xmlns:a16="http://schemas.microsoft.com/office/drawing/2014/main" id="{53901219-9917-5055-A172-3A5078AD7299}"/>
              </a:ext>
            </a:extLst>
          </p:cNvPr>
          <p:cNvSpPr txBox="1"/>
          <p:nvPr/>
        </p:nvSpPr>
        <p:spPr>
          <a:xfrm>
            <a:off x="3902623" y="3934690"/>
            <a:ext cx="1569660" cy="369332"/>
          </a:xfrm>
          <a:prstGeom prst="rect">
            <a:avLst/>
          </a:prstGeom>
          <a:noFill/>
        </p:spPr>
        <p:txBody>
          <a:bodyPr wrap="none" rtlCol="0">
            <a:spAutoFit/>
          </a:bodyPr>
          <a:lstStyle/>
          <a:p>
            <a:r>
              <a:rPr lang="zh-CN" altLang="en-US" dirty="0"/>
              <a:t>初步发展发展</a:t>
            </a:r>
          </a:p>
        </p:txBody>
      </p:sp>
      <p:sp>
        <p:nvSpPr>
          <p:cNvPr id="11" name="文本框 10">
            <a:extLst>
              <a:ext uri="{FF2B5EF4-FFF2-40B4-BE49-F238E27FC236}">
                <a16:creationId xmlns:a16="http://schemas.microsoft.com/office/drawing/2014/main" id="{448A354C-0D72-75B4-1D4C-A56B6D1F86D8}"/>
              </a:ext>
            </a:extLst>
          </p:cNvPr>
          <p:cNvSpPr txBox="1"/>
          <p:nvPr/>
        </p:nvSpPr>
        <p:spPr>
          <a:xfrm>
            <a:off x="9578003" y="2411492"/>
            <a:ext cx="1569660" cy="369332"/>
          </a:xfrm>
          <a:prstGeom prst="rect">
            <a:avLst/>
          </a:prstGeom>
          <a:noFill/>
        </p:spPr>
        <p:txBody>
          <a:bodyPr wrap="none" rtlCol="0">
            <a:spAutoFit/>
          </a:bodyPr>
          <a:lstStyle/>
          <a:p>
            <a:r>
              <a:rPr lang="zh-CN" altLang="en-US" dirty="0"/>
              <a:t>现代遥感阶段</a:t>
            </a:r>
          </a:p>
        </p:txBody>
      </p:sp>
      <p:sp>
        <p:nvSpPr>
          <p:cNvPr id="3" name="文本框 2">
            <a:extLst>
              <a:ext uri="{FF2B5EF4-FFF2-40B4-BE49-F238E27FC236}">
                <a16:creationId xmlns:a16="http://schemas.microsoft.com/office/drawing/2014/main" id="{2E18E6ED-1133-82CA-EE93-7BBB54CC25B1}"/>
              </a:ext>
            </a:extLst>
          </p:cNvPr>
          <p:cNvSpPr txBox="1"/>
          <p:nvPr/>
        </p:nvSpPr>
        <p:spPr>
          <a:xfrm>
            <a:off x="637126" y="5286375"/>
            <a:ext cx="2290617" cy="646331"/>
          </a:xfrm>
          <a:prstGeom prst="rect">
            <a:avLst/>
          </a:prstGeom>
          <a:noFill/>
        </p:spPr>
        <p:txBody>
          <a:bodyPr wrap="square">
            <a:spAutoFit/>
          </a:bodyPr>
          <a:lstStyle/>
          <a:p>
            <a:pPr algn="ctr"/>
            <a:r>
              <a:rPr lang="zh-CN" altLang="en-US" dirty="0"/>
              <a:t>无记录地面遥感阶段</a:t>
            </a:r>
            <a:endParaRPr lang="en-US" altLang="zh-CN" dirty="0"/>
          </a:p>
          <a:p>
            <a:pPr algn="ctr"/>
            <a:r>
              <a:rPr lang="zh-CN" altLang="en-US" dirty="0"/>
              <a:t>（</a:t>
            </a:r>
            <a:r>
              <a:rPr lang="en-US" altLang="zh-CN" dirty="0"/>
              <a:t>1608-1838</a:t>
            </a:r>
            <a:r>
              <a:rPr lang="zh-CN" altLang="en-US" dirty="0"/>
              <a:t>）</a:t>
            </a:r>
          </a:p>
        </p:txBody>
      </p:sp>
      <p:sp>
        <p:nvSpPr>
          <p:cNvPr id="5" name="文本框 4">
            <a:extLst>
              <a:ext uri="{FF2B5EF4-FFF2-40B4-BE49-F238E27FC236}">
                <a16:creationId xmlns:a16="http://schemas.microsoft.com/office/drawing/2014/main" id="{FA1E04F1-D0F0-0B48-E758-3B92B4F7C08A}"/>
              </a:ext>
            </a:extLst>
          </p:cNvPr>
          <p:cNvSpPr txBox="1"/>
          <p:nvPr/>
        </p:nvSpPr>
        <p:spPr>
          <a:xfrm>
            <a:off x="3528289" y="4472033"/>
            <a:ext cx="2318328" cy="646331"/>
          </a:xfrm>
          <a:prstGeom prst="rect">
            <a:avLst/>
          </a:prstGeom>
          <a:noFill/>
        </p:spPr>
        <p:txBody>
          <a:bodyPr wrap="square">
            <a:spAutoFit/>
          </a:bodyPr>
          <a:lstStyle/>
          <a:p>
            <a:pPr algn="ctr"/>
            <a:r>
              <a:rPr lang="zh-CN" altLang="en-US" dirty="0"/>
              <a:t>有记录地面遥感阶段（</a:t>
            </a:r>
            <a:r>
              <a:rPr lang="en-US" altLang="zh-CN" dirty="0"/>
              <a:t>1839-1857</a:t>
            </a:r>
            <a:r>
              <a:rPr lang="zh-CN" altLang="en-US" dirty="0"/>
              <a:t>）</a:t>
            </a:r>
          </a:p>
        </p:txBody>
      </p:sp>
      <p:sp>
        <p:nvSpPr>
          <p:cNvPr id="14" name="文本框 13">
            <a:extLst>
              <a:ext uri="{FF2B5EF4-FFF2-40B4-BE49-F238E27FC236}">
                <a16:creationId xmlns:a16="http://schemas.microsoft.com/office/drawing/2014/main" id="{17F86DDD-7AA0-B92C-59CC-46F35CC17663}"/>
              </a:ext>
            </a:extLst>
          </p:cNvPr>
          <p:cNvSpPr txBox="1"/>
          <p:nvPr/>
        </p:nvSpPr>
        <p:spPr>
          <a:xfrm>
            <a:off x="6675439" y="3147280"/>
            <a:ext cx="1569660" cy="369332"/>
          </a:xfrm>
          <a:prstGeom prst="rect">
            <a:avLst/>
          </a:prstGeom>
          <a:noFill/>
        </p:spPr>
        <p:txBody>
          <a:bodyPr wrap="none" rtlCol="0">
            <a:spAutoFit/>
          </a:bodyPr>
          <a:lstStyle/>
          <a:p>
            <a:r>
              <a:rPr lang="zh-CN" altLang="en-US" dirty="0"/>
              <a:t>成功发展阶段</a:t>
            </a:r>
          </a:p>
        </p:txBody>
      </p:sp>
      <p:sp>
        <p:nvSpPr>
          <p:cNvPr id="17" name="文本框 16">
            <a:extLst>
              <a:ext uri="{FF2B5EF4-FFF2-40B4-BE49-F238E27FC236}">
                <a16:creationId xmlns:a16="http://schemas.microsoft.com/office/drawing/2014/main" id="{175DFC36-D86E-B08B-9C31-BBC12D00170F}"/>
              </a:ext>
            </a:extLst>
          </p:cNvPr>
          <p:cNvSpPr txBox="1"/>
          <p:nvPr/>
        </p:nvSpPr>
        <p:spPr>
          <a:xfrm>
            <a:off x="6444607" y="3756322"/>
            <a:ext cx="2031325" cy="646331"/>
          </a:xfrm>
          <a:prstGeom prst="rect">
            <a:avLst/>
          </a:prstGeom>
          <a:noFill/>
        </p:spPr>
        <p:txBody>
          <a:bodyPr wrap="square">
            <a:spAutoFit/>
          </a:bodyPr>
          <a:lstStyle/>
          <a:p>
            <a:pPr algn="ctr"/>
            <a:r>
              <a:rPr lang="zh-CN" altLang="en-US" dirty="0"/>
              <a:t>空中摄影遥感阶段</a:t>
            </a:r>
          </a:p>
          <a:p>
            <a:pPr algn="ctr"/>
            <a:r>
              <a:rPr lang="zh-CN" altLang="en-US" dirty="0"/>
              <a:t>（</a:t>
            </a:r>
            <a:r>
              <a:rPr lang="en-US" altLang="zh-CN" dirty="0"/>
              <a:t>1858-1956</a:t>
            </a:r>
            <a:r>
              <a:rPr lang="zh-CN" altLang="en-US" dirty="0"/>
              <a:t>）</a:t>
            </a:r>
          </a:p>
        </p:txBody>
      </p:sp>
      <p:sp>
        <p:nvSpPr>
          <p:cNvPr id="19" name="文本框 18">
            <a:extLst>
              <a:ext uri="{FF2B5EF4-FFF2-40B4-BE49-F238E27FC236}">
                <a16:creationId xmlns:a16="http://schemas.microsoft.com/office/drawing/2014/main" id="{DA92240A-AA1E-5B49-D2C1-93CC50E5709C}"/>
              </a:ext>
            </a:extLst>
          </p:cNvPr>
          <p:cNvSpPr txBox="1"/>
          <p:nvPr/>
        </p:nvSpPr>
        <p:spPr>
          <a:xfrm>
            <a:off x="9172313" y="2946523"/>
            <a:ext cx="2381040" cy="369332"/>
          </a:xfrm>
          <a:prstGeom prst="rect">
            <a:avLst/>
          </a:prstGeom>
          <a:noFill/>
        </p:spPr>
        <p:txBody>
          <a:bodyPr wrap="square">
            <a:spAutoFit/>
          </a:bodyPr>
          <a:lstStyle/>
          <a:p>
            <a:r>
              <a:rPr lang="en-US" altLang="zh-CN" dirty="0"/>
              <a:t>20</a:t>
            </a:r>
            <a:r>
              <a:rPr lang="zh-CN" altLang="en-US" dirty="0"/>
              <a:t>世纪</a:t>
            </a:r>
            <a:r>
              <a:rPr lang="en-US" altLang="zh-CN" dirty="0"/>
              <a:t>60</a:t>
            </a:r>
            <a:r>
              <a:rPr lang="zh-CN" altLang="en-US" dirty="0"/>
              <a:t>年代初以来</a:t>
            </a:r>
          </a:p>
        </p:txBody>
      </p:sp>
    </p:spTree>
    <p:extLst>
      <p:ext uri="{BB962C8B-B14F-4D97-AF65-F5344CB8AC3E}">
        <p14:creationId xmlns:p14="http://schemas.microsoft.com/office/powerpoint/2010/main" val="4196195194"/>
      </p:ext>
    </p:extLst>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7933BC-C142-0335-EA9D-68862B905084}"/>
              </a:ext>
            </a:extLst>
          </p:cNvPr>
          <p:cNvSpPr txBox="1"/>
          <p:nvPr/>
        </p:nvSpPr>
        <p:spPr>
          <a:xfrm>
            <a:off x="258619" y="1231173"/>
            <a:ext cx="6096000" cy="4247317"/>
          </a:xfrm>
          <a:prstGeom prst="rect">
            <a:avLst/>
          </a:prstGeom>
          <a:noFill/>
        </p:spPr>
        <p:txBody>
          <a:bodyPr wrap="square">
            <a:spAutoFit/>
          </a:bodyPr>
          <a:lstStyle/>
          <a:p>
            <a:r>
              <a:rPr lang="zh-CN" altLang="en-US" dirty="0"/>
              <a:t>特点：</a:t>
            </a:r>
            <a:endParaRPr lang="en-US" altLang="zh-CN" dirty="0"/>
          </a:p>
          <a:p>
            <a:pPr marL="342900" indent="-342900">
              <a:buFont typeface="+mj-lt"/>
              <a:buAutoNum type="arabicPeriod"/>
            </a:pPr>
            <a:r>
              <a:rPr lang="zh-CN" altLang="en-US" dirty="0"/>
              <a:t>大面积的同步观测</a:t>
            </a:r>
            <a:endParaRPr lang="en-US" altLang="zh-CN" dirty="0"/>
          </a:p>
          <a:p>
            <a:pPr marL="342900" indent="-342900">
              <a:buFont typeface="+mj-lt"/>
              <a:buAutoNum type="arabicPeriod"/>
            </a:pPr>
            <a:r>
              <a:rPr lang="zh-CN" altLang="en-US" dirty="0"/>
              <a:t>时效性强</a:t>
            </a:r>
            <a:endParaRPr lang="en-US" altLang="zh-CN" dirty="0"/>
          </a:p>
          <a:p>
            <a:pPr marL="342900" indent="-342900">
              <a:buFont typeface="+mj-lt"/>
              <a:buAutoNum type="arabicPeriod"/>
            </a:pPr>
            <a:r>
              <a:rPr lang="zh-CN" altLang="en-US" dirty="0"/>
              <a:t>数据的综合性和可比性</a:t>
            </a:r>
            <a:endParaRPr lang="en-US" altLang="zh-CN" dirty="0"/>
          </a:p>
          <a:p>
            <a:pPr marL="342900" indent="-342900">
              <a:buFont typeface="+mj-lt"/>
              <a:buAutoNum type="arabicPeriod"/>
            </a:pPr>
            <a:r>
              <a:rPr lang="zh-CN" altLang="en-US" dirty="0"/>
              <a:t>经济性</a:t>
            </a:r>
            <a:endParaRPr lang="en-US" altLang="zh-CN" dirty="0"/>
          </a:p>
          <a:p>
            <a:pPr marL="342900" indent="-342900">
              <a:buFont typeface="+mj-lt"/>
              <a:buAutoNum type="arabicPeriod"/>
            </a:pPr>
            <a:r>
              <a:rPr lang="zh-CN" altLang="en-US" dirty="0"/>
              <a:t>受地面条件影响小</a:t>
            </a:r>
            <a:endParaRPr lang="en-US" altLang="zh-CN" dirty="0"/>
          </a:p>
          <a:p>
            <a:pPr marL="342900" indent="-342900">
              <a:buFont typeface="+mj-lt"/>
              <a:buAutoNum type="arabicPeriod"/>
            </a:pPr>
            <a:endParaRPr lang="en-US" altLang="zh-CN" dirty="0"/>
          </a:p>
          <a:p>
            <a:r>
              <a:rPr lang="zh-CN" altLang="en-US" dirty="0"/>
              <a:t>问题：</a:t>
            </a:r>
            <a:endParaRPr lang="en-US" altLang="zh-CN" dirty="0"/>
          </a:p>
          <a:p>
            <a:pPr marL="342900" indent="-342900">
              <a:buFont typeface="+mj-lt"/>
              <a:buAutoNum type="arabicPeriod"/>
            </a:pPr>
            <a:r>
              <a:rPr lang="zh-CN" altLang="en-US" dirty="0"/>
              <a:t>数据量巨大，处理过程复杂，需要高效的数据处理和分析方法。</a:t>
            </a:r>
            <a:endParaRPr lang="en-US" altLang="zh-CN" dirty="0"/>
          </a:p>
          <a:p>
            <a:pPr marL="342900" indent="-342900">
              <a:buFont typeface="+mj-lt"/>
              <a:buAutoNum type="arabicPeriod"/>
            </a:pPr>
            <a:r>
              <a:rPr lang="zh-CN" altLang="en-US" dirty="0"/>
              <a:t>图像的分辨率不断提高，导致“同物异谱”和“同谱异物”现象越来越严重。</a:t>
            </a:r>
          </a:p>
          <a:p>
            <a:pPr marL="342900" indent="-342900">
              <a:buFont typeface="+mj-lt"/>
              <a:buAutoNum type="arabicPeriod"/>
            </a:pPr>
            <a:r>
              <a:rPr lang="zh-CN" altLang="en-US" dirty="0"/>
              <a:t>图像中存在大量的噪声和干扰信号，影响图像的质量和精度。</a:t>
            </a:r>
          </a:p>
          <a:p>
            <a:pPr marL="342900" indent="-342900">
              <a:buFont typeface="+mj-lt"/>
              <a:buAutoNum type="arabicPeriod"/>
            </a:pPr>
            <a:r>
              <a:rPr lang="zh-CN" altLang="en-US" dirty="0"/>
              <a:t>大批量数据的持续观测依靠人工。</a:t>
            </a:r>
          </a:p>
        </p:txBody>
      </p:sp>
      <p:sp>
        <p:nvSpPr>
          <p:cNvPr id="9" name="文本框 8">
            <a:extLst>
              <a:ext uri="{FF2B5EF4-FFF2-40B4-BE49-F238E27FC236}">
                <a16:creationId xmlns:a16="http://schemas.microsoft.com/office/drawing/2014/main" id="{E1172A1A-8665-0666-E837-FEA4888E2B7C}"/>
              </a:ext>
            </a:extLst>
          </p:cNvPr>
          <p:cNvSpPr txBox="1"/>
          <p:nvPr/>
        </p:nvSpPr>
        <p:spPr>
          <a:xfrm>
            <a:off x="258619" y="332509"/>
            <a:ext cx="2749471" cy="400110"/>
          </a:xfrm>
          <a:prstGeom prst="rect">
            <a:avLst/>
          </a:prstGeom>
          <a:noFill/>
        </p:spPr>
        <p:txBody>
          <a:bodyPr wrap="none" rtlCol="0">
            <a:spAutoFit/>
          </a:bodyPr>
          <a:lstStyle/>
          <a:p>
            <a:r>
              <a:rPr lang="zh-CN" altLang="en-US" sz="2000" b="1" dirty="0"/>
              <a:t>遥感特点及存在的问题</a:t>
            </a:r>
          </a:p>
        </p:txBody>
      </p:sp>
      <p:pic>
        <p:nvPicPr>
          <p:cNvPr id="10" name="图片 9">
            <a:extLst>
              <a:ext uri="{FF2B5EF4-FFF2-40B4-BE49-F238E27FC236}">
                <a16:creationId xmlns:a16="http://schemas.microsoft.com/office/drawing/2014/main" id="{689A3F96-F54F-33D5-3C14-E1124D966872}"/>
              </a:ext>
            </a:extLst>
          </p:cNvPr>
          <p:cNvPicPr>
            <a:picLocks noChangeAspect="1"/>
          </p:cNvPicPr>
          <p:nvPr/>
        </p:nvPicPr>
        <p:blipFill>
          <a:blip r:embed="rId3"/>
          <a:stretch>
            <a:fillRect/>
          </a:stretch>
        </p:blipFill>
        <p:spPr>
          <a:xfrm>
            <a:off x="6714837" y="1636849"/>
            <a:ext cx="5123992" cy="3584301"/>
          </a:xfrm>
          <a:prstGeom prst="rect">
            <a:avLst/>
          </a:prstGeom>
        </p:spPr>
      </p:pic>
    </p:spTree>
    <p:extLst>
      <p:ext uri="{BB962C8B-B14F-4D97-AF65-F5344CB8AC3E}">
        <p14:creationId xmlns:p14="http://schemas.microsoft.com/office/powerpoint/2010/main" val="988799846"/>
      </p:ext>
    </p:extLst>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1172A1A-8665-0666-E837-FEA4888E2B7C}"/>
              </a:ext>
            </a:extLst>
          </p:cNvPr>
          <p:cNvSpPr txBox="1"/>
          <p:nvPr/>
        </p:nvSpPr>
        <p:spPr>
          <a:xfrm>
            <a:off x="258619" y="332509"/>
            <a:ext cx="172354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a:ea typeface="微软雅黑 Light"/>
                <a:cs typeface="+mn-cs"/>
              </a:rPr>
              <a:t>人工智能特点</a:t>
            </a:r>
          </a:p>
        </p:txBody>
      </p:sp>
      <p:sp>
        <p:nvSpPr>
          <p:cNvPr id="2" name="文本框 1">
            <a:extLst>
              <a:ext uri="{FF2B5EF4-FFF2-40B4-BE49-F238E27FC236}">
                <a16:creationId xmlns:a16="http://schemas.microsoft.com/office/drawing/2014/main" id="{6A02FFA8-6E48-91A1-2CC4-CDD755EA0FD7}"/>
              </a:ext>
            </a:extLst>
          </p:cNvPr>
          <p:cNvSpPr txBox="1"/>
          <p:nvPr/>
        </p:nvSpPr>
        <p:spPr>
          <a:xfrm>
            <a:off x="258619" y="3314079"/>
            <a:ext cx="2608406" cy="1754326"/>
          </a:xfrm>
          <a:prstGeom prst="rect">
            <a:avLst/>
          </a:prstGeom>
          <a:noFill/>
        </p:spPr>
        <p:txBody>
          <a:bodyPr wrap="none" rtlCol="0">
            <a:spAutoFit/>
          </a:bodyPr>
          <a:lstStyle/>
          <a:p>
            <a:r>
              <a:rPr lang="zh-CN" altLang="en-US" dirty="0"/>
              <a:t>人工智能特点：</a:t>
            </a:r>
            <a:endParaRPr lang="en-US" altLang="zh-CN" dirty="0"/>
          </a:p>
          <a:p>
            <a:pPr marL="342900" indent="-342900">
              <a:buFont typeface="+mj-lt"/>
              <a:buAutoNum type="arabicPeriod"/>
            </a:pPr>
            <a:r>
              <a:rPr lang="zh-CN" altLang="en-US" dirty="0"/>
              <a:t>擅长处理大量数据</a:t>
            </a:r>
            <a:endParaRPr lang="en-US" altLang="zh-CN" dirty="0"/>
          </a:p>
          <a:p>
            <a:pPr marL="342900" indent="-342900">
              <a:buFont typeface="+mj-lt"/>
              <a:buAutoNum type="arabicPeriod"/>
            </a:pPr>
            <a:r>
              <a:rPr lang="zh-CN" altLang="en-US" dirty="0"/>
              <a:t>自动化和智能化</a:t>
            </a:r>
            <a:endParaRPr lang="en-US" altLang="zh-CN" dirty="0"/>
          </a:p>
          <a:p>
            <a:pPr marL="342900" indent="-342900">
              <a:buFont typeface="+mj-lt"/>
              <a:buAutoNum type="arabicPeriod"/>
            </a:pPr>
            <a:r>
              <a:rPr lang="zh-CN" altLang="en-US" dirty="0"/>
              <a:t>学习和进化能力</a:t>
            </a:r>
            <a:endParaRPr lang="en-US" altLang="zh-CN" dirty="0"/>
          </a:p>
          <a:p>
            <a:pPr marL="342900" indent="-342900">
              <a:buFont typeface="+mj-lt"/>
              <a:buAutoNum type="arabicPeriod"/>
            </a:pPr>
            <a:r>
              <a:rPr lang="zh-CN" altLang="en-US" dirty="0"/>
              <a:t>擅长数据挖掘和分析</a:t>
            </a:r>
            <a:endParaRPr lang="en-US" altLang="zh-CN" dirty="0"/>
          </a:p>
          <a:p>
            <a:pPr marL="342900" indent="-342900">
              <a:buFont typeface="+mj-lt"/>
              <a:buAutoNum type="arabicPeriod"/>
            </a:pPr>
            <a:r>
              <a:rPr lang="zh-CN" altLang="en-US" dirty="0"/>
              <a:t>擅长处理非线性问题</a:t>
            </a:r>
          </a:p>
        </p:txBody>
      </p:sp>
      <p:pic>
        <p:nvPicPr>
          <p:cNvPr id="3" name="图片 2">
            <a:extLst>
              <a:ext uri="{FF2B5EF4-FFF2-40B4-BE49-F238E27FC236}">
                <a16:creationId xmlns:a16="http://schemas.microsoft.com/office/drawing/2014/main" id="{8A913349-A93C-AE43-4A14-C882AEA2102C}"/>
              </a:ext>
            </a:extLst>
          </p:cNvPr>
          <p:cNvPicPr>
            <a:picLocks noChangeAspect="1"/>
          </p:cNvPicPr>
          <p:nvPr/>
        </p:nvPicPr>
        <p:blipFill>
          <a:blip r:embed="rId3"/>
          <a:stretch>
            <a:fillRect/>
          </a:stretch>
        </p:blipFill>
        <p:spPr>
          <a:xfrm>
            <a:off x="5024581" y="1801140"/>
            <a:ext cx="6100041" cy="3255720"/>
          </a:xfrm>
          <a:prstGeom prst="rect">
            <a:avLst/>
          </a:prstGeom>
        </p:spPr>
      </p:pic>
      <p:sp>
        <p:nvSpPr>
          <p:cNvPr id="5" name="文本框 4">
            <a:extLst>
              <a:ext uri="{FF2B5EF4-FFF2-40B4-BE49-F238E27FC236}">
                <a16:creationId xmlns:a16="http://schemas.microsoft.com/office/drawing/2014/main" id="{4298369A-A232-599A-1416-6368B238CF0C}"/>
              </a:ext>
            </a:extLst>
          </p:cNvPr>
          <p:cNvSpPr txBox="1"/>
          <p:nvPr/>
        </p:nvSpPr>
        <p:spPr>
          <a:xfrm>
            <a:off x="258619" y="1350911"/>
            <a:ext cx="3472872" cy="1754326"/>
          </a:xfrm>
          <a:prstGeom prst="rect">
            <a:avLst/>
          </a:prstGeom>
          <a:noFill/>
        </p:spPr>
        <p:txBody>
          <a:bodyPr wrap="square" rtlCol="0">
            <a:spAutoFit/>
          </a:bodyPr>
          <a:lstStyle/>
          <a:p>
            <a:r>
              <a:rPr lang="zh-CN" altLang="en-US" dirty="0"/>
              <a:t>人工智能可以分为弱人工智能和强人工智能。弱人工智能通常被应用于特定领域，如语音识别、图像识别、自然语言处理等；而强人工智能则可以像人类一样思考和决策，没有限制的任务领域。</a:t>
            </a:r>
          </a:p>
        </p:txBody>
      </p:sp>
    </p:spTree>
    <p:extLst>
      <p:ext uri="{BB962C8B-B14F-4D97-AF65-F5344CB8AC3E}">
        <p14:creationId xmlns:p14="http://schemas.microsoft.com/office/powerpoint/2010/main" val="2319224229"/>
      </p:ext>
    </p:extLst>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1172A1A-8665-0666-E837-FEA4888E2B7C}"/>
              </a:ext>
            </a:extLst>
          </p:cNvPr>
          <p:cNvSpPr txBox="1"/>
          <p:nvPr/>
        </p:nvSpPr>
        <p:spPr>
          <a:xfrm>
            <a:off x="258619" y="332509"/>
            <a:ext cx="11031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a:ea typeface="微软雅黑 Light"/>
                <a:cs typeface="+mn-cs"/>
              </a:rPr>
              <a:t>遥感</a:t>
            </a:r>
            <a:r>
              <a:rPr kumimoji="0" lang="en-US" altLang="zh-CN" sz="2000" b="1" i="0" u="none" strike="noStrike" kern="1200" cap="none" spc="0" normalizeH="0" baseline="0" noProof="0" dirty="0">
                <a:ln>
                  <a:noFill/>
                </a:ln>
                <a:solidFill>
                  <a:prstClr val="black"/>
                </a:solidFill>
                <a:effectLst/>
                <a:uLnTx/>
                <a:uFillTx/>
                <a:latin typeface="Arial"/>
                <a:ea typeface="微软雅黑 Light"/>
                <a:cs typeface="+mn-cs"/>
              </a:rPr>
              <a:t>+AI</a:t>
            </a:r>
            <a:endParaRPr kumimoji="0" lang="zh-CN" altLang="en-US" sz="2000" b="1" i="0" u="none" strike="noStrike" kern="1200" cap="none" spc="0" normalizeH="0" baseline="0" noProof="0" dirty="0">
              <a:ln>
                <a:noFill/>
              </a:ln>
              <a:solidFill>
                <a:prstClr val="black"/>
              </a:solidFill>
              <a:effectLst/>
              <a:uLnTx/>
              <a:uFillTx/>
              <a:latin typeface="Arial"/>
              <a:ea typeface="微软雅黑 Light"/>
              <a:cs typeface="+mn-cs"/>
            </a:endParaRPr>
          </a:p>
        </p:txBody>
      </p:sp>
      <p:pic>
        <p:nvPicPr>
          <p:cNvPr id="3" name="图片 2">
            <a:extLst>
              <a:ext uri="{FF2B5EF4-FFF2-40B4-BE49-F238E27FC236}">
                <a16:creationId xmlns:a16="http://schemas.microsoft.com/office/drawing/2014/main" id="{3D006A9A-E46E-33FB-ACE1-703473DFCFF6}"/>
              </a:ext>
            </a:extLst>
          </p:cNvPr>
          <p:cNvPicPr>
            <a:picLocks noChangeAspect="1"/>
          </p:cNvPicPr>
          <p:nvPr/>
        </p:nvPicPr>
        <p:blipFill>
          <a:blip r:embed="rId3"/>
          <a:stretch>
            <a:fillRect/>
          </a:stretch>
        </p:blipFill>
        <p:spPr>
          <a:xfrm>
            <a:off x="3373101" y="732619"/>
            <a:ext cx="5445797" cy="3059366"/>
          </a:xfrm>
          <a:prstGeom prst="rect">
            <a:avLst/>
          </a:prstGeom>
        </p:spPr>
      </p:pic>
      <p:sp>
        <p:nvSpPr>
          <p:cNvPr id="4" name="文本框 3">
            <a:extLst>
              <a:ext uri="{FF2B5EF4-FFF2-40B4-BE49-F238E27FC236}">
                <a16:creationId xmlns:a16="http://schemas.microsoft.com/office/drawing/2014/main" id="{B7767A18-3775-BD5B-67EB-3C12B4ECFBF5}"/>
              </a:ext>
            </a:extLst>
          </p:cNvPr>
          <p:cNvSpPr txBox="1"/>
          <p:nvPr/>
        </p:nvSpPr>
        <p:spPr>
          <a:xfrm>
            <a:off x="258619" y="3940168"/>
            <a:ext cx="11620220" cy="2585323"/>
          </a:xfrm>
          <a:prstGeom prst="rect">
            <a:avLst/>
          </a:prstGeom>
          <a:noFill/>
        </p:spPr>
        <p:txBody>
          <a:bodyPr wrap="square" rtlCol="0">
            <a:spAutoFit/>
          </a:bodyPr>
          <a:lstStyle/>
          <a:p>
            <a:pPr marL="342900" indent="-342900">
              <a:buFont typeface="+mj-lt"/>
              <a:buAutoNum type="arabicPeriod"/>
            </a:pPr>
            <a:r>
              <a:rPr lang="zh-CN" altLang="en-US" dirty="0"/>
              <a:t>遥感技术产生大量的数据，包括图像和文本等形式。人工智能擅长处理大量数据，可以快速、准确地分析这些数据，提取有用的信息。</a:t>
            </a:r>
            <a:endParaRPr lang="en-US" altLang="zh-CN" dirty="0"/>
          </a:p>
          <a:p>
            <a:pPr marL="342900" indent="-342900">
              <a:buFont typeface="+mj-lt"/>
              <a:buAutoNum type="arabicPeriod"/>
            </a:pPr>
            <a:r>
              <a:rPr lang="zh-CN" altLang="en-US" dirty="0"/>
              <a:t>使用人工智能对数据进行</a:t>
            </a:r>
            <a:r>
              <a:rPr lang="zh-CN" altLang="en-US" dirty="0">
                <a:solidFill>
                  <a:srgbClr val="FF0000"/>
                </a:solidFill>
              </a:rPr>
              <a:t>自动化和智能化处理</a:t>
            </a:r>
            <a:r>
              <a:rPr lang="zh-CN" altLang="en-US" dirty="0"/>
              <a:t>，减少人工干预，可以大大提高效率和准确性。</a:t>
            </a:r>
          </a:p>
          <a:p>
            <a:pPr marL="342900" indent="-342900">
              <a:buFont typeface="+mj-lt"/>
              <a:buAutoNum type="arabicPeriod"/>
            </a:pPr>
            <a:r>
              <a:rPr lang="zh-CN" altLang="en-US" dirty="0"/>
              <a:t>人工智能还具有</a:t>
            </a:r>
            <a:r>
              <a:rPr lang="zh-CN" altLang="en-US" dirty="0">
                <a:solidFill>
                  <a:srgbClr val="FF0000"/>
                </a:solidFill>
              </a:rPr>
              <a:t>学习和进化能力</a:t>
            </a:r>
            <a:r>
              <a:rPr lang="zh-CN" altLang="en-US" dirty="0"/>
              <a:t>，可以通过训练和学习不断改进和优化自身的性能，有助于提高遥感数据的分类和识别精度，以及提取更多有用的信息。</a:t>
            </a:r>
          </a:p>
          <a:p>
            <a:pPr marL="342900" indent="-342900">
              <a:buFont typeface="+mj-lt"/>
              <a:buAutoNum type="arabicPeriod"/>
            </a:pPr>
            <a:r>
              <a:rPr lang="zh-CN" altLang="en-US" dirty="0"/>
              <a:t>人工智能擅长</a:t>
            </a:r>
            <a:r>
              <a:rPr lang="zh-CN" altLang="en-US" dirty="0">
                <a:solidFill>
                  <a:srgbClr val="FF0000"/>
                </a:solidFill>
              </a:rPr>
              <a:t>数据挖掘和分析</a:t>
            </a:r>
            <a:r>
              <a:rPr lang="zh-CN" altLang="en-US" dirty="0"/>
              <a:t>，可以从大量数据中提取有用的信息和知识。这有助于遥感数据的深入分析和理解，为决策提供更准确的数据支持。</a:t>
            </a:r>
          </a:p>
          <a:p>
            <a:pPr marL="342900" indent="-342900">
              <a:buFont typeface="+mj-lt"/>
              <a:buAutoNum type="arabicPeriod"/>
            </a:pPr>
            <a:r>
              <a:rPr lang="zh-CN" altLang="en-US" dirty="0"/>
              <a:t>遥感数据中存在许多</a:t>
            </a:r>
            <a:r>
              <a:rPr lang="zh-CN" altLang="en-US" dirty="0">
                <a:solidFill>
                  <a:srgbClr val="FF0000"/>
                </a:solidFill>
              </a:rPr>
              <a:t>非线性问题</a:t>
            </a:r>
            <a:r>
              <a:rPr lang="zh-CN" altLang="en-US" dirty="0"/>
              <a:t>，如地形、气候、生物等多个因素的综合影响。人工智能</a:t>
            </a:r>
            <a:r>
              <a:rPr lang="zh-CN" altLang="en-US" dirty="0">
                <a:solidFill>
                  <a:srgbClr val="FF0000"/>
                </a:solidFill>
              </a:rPr>
              <a:t>擅长处理非线性问题</a:t>
            </a:r>
            <a:r>
              <a:rPr lang="zh-CN" altLang="en-US" dirty="0"/>
              <a:t>，可以通过复杂的数据分析和模式识别，揭示这些因素之间的相互关系。</a:t>
            </a:r>
          </a:p>
        </p:txBody>
      </p:sp>
    </p:spTree>
    <p:extLst>
      <p:ext uri="{BB962C8B-B14F-4D97-AF65-F5344CB8AC3E}">
        <p14:creationId xmlns:p14="http://schemas.microsoft.com/office/powerpoint/2010/main" val="2854989214"/>
      </p:ext>
    </p:extLst>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质感灰色简约线条工作总结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中文：微软雅黑 西文：Arial">
      <a:majorFont>
        <a:latin typeface="Arial"/>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758">
      <a:dk1>
        <a:sysClr val="windowText" lastClr="000000"/>
      </a:dk1>
      <a:lt1>
        <a:sysClr val="window" lastClr="FFFFFF"/>
      </a:lt1>
      <a:dk2>
        <a:srgbClr val="000000"/>
      </a:dk2>
      <a:lt2>
        <a:srgbClr val="FFFFFF"/>
      </a:lt2>
      <a:accent1>
        <a:srgbClr val="000000"/>
      </a:accent1>
      <a:accent2>
        <a:srgbClr val="000000"/>
      </a:accent2>
      <a:accent3>
        <a:srgbClr val="000000"/>
      </a:accent3>
      <a:accent4>
        <a:srgbClr val="000000"/>
      </a:accent4>
      <a:accent5>
        <a:srgbClr val="000000"/>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2194</Words>
  <Application>Microsoft Office PowerPoint</Application>
  <PresentationFormat>宽屏</PresentationFormat>
  <Paragraphs>189</Paragraphs>
  <Slides>34</Slides>
  <Notes>33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34</vt:i4>
      </vt:variant>
    </vt:vector>
  </HeadingPairs>
  <TitlesOfParts>
    <vt:vector size="43" baseType="lpstr">
      <vt:lpstr>等线</vt:lpstr>
      <vt:lpstr>微软雅黑</vt:lpstr>
      <vt:lpstr>微软雅黑 Light</vt:lpstr>
      <vt:lpstr>Arial</vt:lpstr>
      <vt:lpstr>Calibri</vt:lpstr>
      <vt:lpstr>Palatino Linotype</vt:lpstr>
      <vt:lpstr>Script MT Bold</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质感灰色简约线条工作总结商务PPT模板</dc:title>
  <dc:creator>Administrator</dc:creator>
  <cp:lastModifiedBy>2114222624@qq.com</cp:lastModifiedBy>
  <cp:revision>97</cp:revision>
  <dcterms:created xsi:type="dcterms:W3CDTF">2017-06-21T08:21:13Z</dcterms:created>
  <dcterms:modified xsi:type="dcterms:W3CDTF">2023-12-09T07:38:49Z</dcterms:modified>
</cp:coreProperties>
</file>